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8" r:id="rId2"/>
    <p:sldId id="313" r:id="rId3"/>
    <p:sldId id="314" r:id="rId4"/>
    <p:sldId id="315" r:id="rId5"/>
    <p:sldId id="316" r:id="rId6"/>
    <p:sldId id="317" r:id="rId7"/>
    <p:sldId id="318" r:id="rId8"/>
    <p:sldId id="319" r:id="rId9"/>
    <p:sldId id="320" r:id="rId10"/>
    <p:sldId id="321" r:id="rId1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F8E29-828F-4E63-ABE4-E1EE82AEF531}" type="datetimeFigureOut">
              <a:rPr lang="it-IT" smtClean="0"/>
              <a:pPr/>
              <a:t>23/06/2010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064F6-24A5-4967-B2A2-9897461AB47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F8E29-828F-4E63-ABE4-E1EE82AEF531}" type="datetimeFigureOut">
              <a:rPr lang="it-IT" smtClean="0"/>
              <a:pPr/>
              <a:t>23/06/2010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064F6-24A5-4967-B2A2-9897461AB47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F8E29-828F-4E63-ABE4-E1EE82AEF531}" type="datetimeFigureOut">
              <a:rPr lang="it-IT" smtClean="0"/>
              <a:pPr/>
              <a:t>23/06/2010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064F6-24A5-4967-B2A2-9897461AB47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F8E29-828F-4E63-ABE4-E1EE82AEF531}" type="datetimeFigureOut">
              <a:rPr lang="it-IT" smtClean="0"/>
              <a:pPr/>
              <a:t>23/06/2010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064F6-24A5-4967-B2A2-9897461AB47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F8E29-828F-4E63-ABE4-E1EE82AEF531}" type="datetimeFigureOut">
              <a:rPr lang="it-IT" smtClean="0"/>
              <a:pPr/>
              <a:t>23/06/2010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064F6-24A5-4967-B2A2-9897461AB47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F8E29-828F-4E63-ABE4-E1EE82AEF531}" type="datetimeFigureOut">
              <a:rPr lang="it-IT" smtClean="0"/>
              <a:pPr/>
              <a:t>23/06/2010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064F6-24A5-4967-B2A2-9897461AB47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F8E29-828F-4E63-ABE4-E1EE82AEF531}" type="datetimeFigureOut">
              <a:rPr lang="it-IT" smtClean="0"/>
              <a:pPr/>
              <a:t>23/06/2010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064F6-24A5-4967-B2A2-9897461AB47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F8E29-828F-4E63-ABE4-E1EE82AEF531}" type="datetimeFigureOut">
              <a:rPr lang="it-IT" smtClean="0"/>
              <a:pPr/>
              <a:t>23/06/2010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064F6-24A5-4967-B2A2-9897461AB47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F8E29-828F-4E63-ABE4-E1EE82AEF531}" type="datetimeFigureOut">
              <a:rPr lang="it-IT" smtClean="0"/>
              <a:pPr/>
              <a:t>23/06/2010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064F6-24A5-4967-B2A2-9897461AB47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F8E29-828F-4E63-ABE4-E1EE82AEF531}" type="datetimeFigureOut">
              <a:rPr lang="it-IT" smtClean="0"/>
              <a:pPr/>
              <a:t>23/06/2010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064F6-24A5-4967-B2A2-9897461AB47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F8E29-828F-4E63-ABE4-E1EE82AEF531}" type="datetimeFigureOut">
              <a:rPr lang="it-IT" smtClean="0"/>
              <a:pPr/>
              <a:t>23/06/2010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064F6-24A5-4967-B2A2-9897461AB47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F8E29-828F-4E63-ABE4-E1EE82AEF531}" type="datetimeFigureOut">
              <a:rPr lang="it-IT" smtClean="0"/>
              <a:pPr/>
              <a:t>23/06/2010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064F6-24A5-4967-B2A2-9897461AB478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962862" y="802154"/>
            <a:ext cx="7929618" cy="435503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it-IT" sz="2000" b="1" cap="small" dirty="0" smtClean="0"/>
          </a:p>
          <a:p>
            <a:pPr algn="ctr"/>
            <a:r>
              <a:rPr lang="it-IT" sz="2000" b="1" cap="small" dirty="0" smtClean="0"/>
              <a:t>SANIT</a:t>
            </a:r>
            <a:r>
              <a:rPr lang="it-IT" sz="2000" cap="small" dirty="0" smtClean="0"/>
              <a:t> - </a:t>
            </a:r>
            <a:r>
              <a:rPr lang="it-IT" sz="2000" b="1" cap="small" dirty="0" smtClean="0"/>
              <a:t>7° FORUM INTERNAZIONALE DELLA SALUTE</a:t>
            </a:r>
            <a:endParaRPr lang="it-IT" sz="2000" cap="small" dirty="0" smtClean="0"/>
          </a:p>
          <a:p>
            <a:r>
              <a:rPr lang="it-IT" sz="1100" b="1" cap="small" dirty="0" smtClean="0"/>
              <a:t> </a:t>
            </a:r>
            <a:endParaRPr lang="it-IT" sz="1100" cap="small" dirty="0" smtClean="0"/>
          </a:p>
          <a:p>
            <a:pPr algn="ctr"/>
            <a:endParaRPr lang="it-IT" sz="1600" b="1" cap="small" dirty="0" smtClean="0"/>
          </a:p>
          <a:p>
            <a:pPr algn="ctr"/>
            <a:endParaRPr lang="it-IT" sz="1600" b="1" cap="small" dirty="0" smtClean="0"/>
          </a:p>
          <a:p>
            <a:pPr algn="ctr"/>
            <a:r>
              <a:rPr lang="it-IT" sz="1600" b="1" cap="small" dirty="0" smtClean="0"/>
              <a:t>Tavola rotonda</a:t>
            </a:r>
          </a:p>
          <a:p>
            <a:pPr algn="ctr"/>
            <a:r>
              <a:rPr lang="it-IT" sz="1600" b="1" cap="small" dirty="0" smtClean="0"/>
              <a:t> TURISMO, AMBIENTE, SALUTE</a:t>
            </a:r>
            <a:endParaRPr lang="it-IT" sz="1600" cap="small" dirty="0" smtClean="0"/>
          </a:p>
          <a:p>
            <a:pPr algn="ctr"/>
            <a:r>
              <a:rPr lang="it-IT" sz="1600" b="1" cap="small" dirty="0" smtClean="0"/>
              <a:t>Il marchio </a:t>
            </a:r>
            <a:r>
              <a:rPr lang="it-IT" sz="1600" b="1" cap="small" dirty="0" err="1" smtClean="0"/>
              <a:t>Ecolabel</a:t>
            </a:r>
            <a:r>
              <a:rPr lang="it-IT" sz="1600" b="1" cap="small" dirty="0" smtClean="0"/>
              <a:t>, fiore all’occhiello delle strutture turistiche</a:t>
            </a:r>
            <a:endParaRPr lang="it-IT" sz="1600" cap="small" dirty="0" smtClean="0"/>
          </a:p>
          <a:p>
            <a:r>
              <a:rPr lang="it-IT" sz="1600" b="1" cap="small" dirty="0" smtClean="0"/>
              <a:t> </a:t>
            </a:r>
            <a:endParaRPr lang="it-IT" sz="1600" cap="small" dirty="0" smtClean="0"/>
          </a:p>
          <a:p>
            <a:pPr algn="ctr"/>
            <a:endParaRPr lang="it-IT" sz="1400" b="1" cap="small" dirty="0" smtClean="0"/>
          </a:p>
          <a:p>
            <a:pPr algn="ctr"/>
            <a:endParaRPr lang="it-IT" sz="1400" b="1" cap="small" dirty="0" smtClean="0"/>
          </a:p>
          <a:p>
            <a:endParaRPr lang="it-IT" sz="1400" cap="small" dirty="0" smtClean="0"/>
          </a:p>
          <a:p>
            <a:pPr algn="ctr"/>
            <a:r>
              <a:rPr lang="it-IT" sz="1600" b="1" cap="small" dirty="0" smtClean="0"/>
              <a:t>Intervento : </a:t>
            </a:r>
          </a:p>
          <a:p>
            <a:pPr algn="ctr"/>
            <a:r>
              <a:rPr lang="it-IT" sz="1600" b="1" cap="small" dirty="0" smtClean="0"/>
              <a:t>“L’ambiente, un valore aggiunto per il turismo”</a:t>
            </a:r>
          </a:p>
          <a:p>
            <a:r>
              <a:rPr lang="it-IT" sz="1400" i="1" cap="small" dirty="0" smtClean="0"/>
              <a:t> </a:t>
            </a:r>
            <a:endParaRPr lang="it-IT" sz="1400" cap="small" dirty="0" smtClean="0"/>
          </a:p>
          <a:p>
            <a:pPr algn="ctr"/>
            <a:r>
              <a:rPr lang="it-IT" sz="1400" i="1" cap="small" dirty="0" smtClean="0"/>
              <a:t>FEDERICA ALATRI</a:t>
            </a:r>
            <a:endParaRPr lang="it-IT" sz="1400" cap="small" dirty="0" smtClean="0"/>
          </a:p>
          <a:p>
            <a:pPr algn="ctr"/>
            <a:r>
              <a:rPr lang="it-IT" sz="1400" i="1" cap="small" dirty="0" smtClean="0"/>
              <a:t>Presidente dell’Agenzia Regionale per la Promozione Turistica di Roma e del Lazio</a:t>
            </a:r>
          </a:p>
          <a:p>
            <a:pPr algn="ctr"/>
            <a:endParaRPr lang="it-IT" sz="1400" i="1" cap="small" dirty="0" smtClean="0"/>
          </a:p>
        </p:txBody>
      </p:sp>
      <p:sp>
        <p:nvSpPr>
          <p:cNvPr id="6" name="CasellaDiTesto 5"/>
          <p:cNvSpPr txBox="1"/>
          <p:nvPr/>
        </p:nvSpPr>
        <p:spPr>
          <a:xfrm>
            <a:off x="3786182" y="6021288"/>
            <a:ext cx="2286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sz="1200" b="1" cap="small" dirty="0" smtClean="0"/>
          </a:p>
          <a:p>
            <a:pPr algn="ctr"/>
            <a:r>
              <a:rPr lang="it-IT" sz="1200" b="1" cap="small" dirty="0" smtClean="0"/>
              <a:t>25 giugno 2010</a:t>
            </a:r>
          </a:p>
          <a:p>
            <a:pPr algn="ctr"/>
            <a:r>
              <a:rPr lang="it-IT" sz="1200" b="1" cap="small" dirty="0" smtClean="0"/>
              <a:t>Palazzo dei Congressi, Roma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llout con freccia in giù 4"/>
          <p:cNvSpPr/>
          <p:nvPr/>
        </p:nvSpPr>
        <p:spPr>
          <a:xfrm>
            <a:off x="899592" y="836712"/>
            <a:ext cx="8064896" cy="565785"/>
          </a:xfrm>
          <a:prstGeom prst="downArrowCallou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b="1" cap="small" dirty="0" smtClean="0"/>
              <a:t>Cresce l’interesse per il Turismo Ambientale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952946" y="1850138"/>
            <a:ext cx="8083550" cy="374571"/>
          </a:xfrm>
          <a:prstGeom prst="round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 cap="small" dirty="0" smtClean="0">
                <a:latin typeface="+mj-lt"/>
              </a:rPr>
              <a:t>L’offerta </a:t>
            </a:r>
            <a:r>
              <a:rPr lang="it-IT" sz="1600" b="1" cap="small" dirty="0" smtClean="0">
                <a:latin typeface="+mj-lt"/>
              </a:rPr>
              <a:t>turistica del nostro </a:t>
            </a:r>
            <a:r>
              <a:rPr lang="it-IT" sz="1600" b="1" cap="small" dirty="0" smtClean="0">
                <a:latin typeface="+mj-lt"/>
              </a:rPr>
              <a:t>Paese </a:t>
            </a:r>
            <a:endParaRPr lang="it-IT" sz="1600" b="1" cap="small" dirty="0" smtClean="0">
              <a:latin typeface="+mj-lt"/>
            </a:endParaRPr>
          </a:p>
        </p:txBody>
      </p:sp>
      <p:pic>
        <p:nvPicPr>
          <p:cNvPr id="23" name="Immagine 22" descr="areemarin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2636912"/>
            <a:ext cx="2817832" cy="187220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24" name="Immagine 23" descr="parc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34659" y="2636912"/>
            <a:ext cx="2501837" cy="187220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827584" y="4879464"/>
            <a:ext cx="2106886" cy="646986"/>
          </a:xfrm>
          <a:prstGeom prst="round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 sz="1600" b="1" cap="small" dirty="0" smtClean="0">
              <a:latin typeface="+mj-lt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 cap="small" dirty="0" smtClean="0">
                <a:latin typeface="+mj-lt"/>
              </a:rPr>
              <a:t>24 </a:t>
            </a:r>
            <a:r>
              <a:rPr lang="it-IT" sz="1600" b="1" cap="small" dirty="0" smtClean="0">
                <a:latin typeface="+mj-lt"/>
              </a:rPr>
              <a:t>Parchi Nazionali</a:t>
            </a:r>
          </a:p>
        </p:txBody>
      </p:sp>
      <p:sp>
        <p:nvSpPr>
          <p:cNvPr id="28" name="Rectangle 2"/>
          <p:cNvSpPr>
            <a:spLocks noChangeArrowheads="1"/>
          </p:cNvSpPr>
          <p:nvPr/>
        </p:nvSpPr>
        <p:spPr bwMode="auto">
          <a:xfrm>
            <a:off x="3131840" y="4879464"/>
            <a:ext cx="2106886" cy="646986"/>
          </a:xfrm>
          <a:prstGeom prst="round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 cap="small" smtClean="0">
                <a:latin typeface="+mj-lt"/>
              </a:rPr>
              <a:t>32 </a:t>
            </a:r>
            <a:r>
              <a:rPr lang="it-IT" sz="1600" b="1" cap="small" dirty="0" smtClean="0">
                <a:latin typeface="+mj-lt"/>
              </a:rPr>
              <a:t>aree marine protette</a:t>
            </a:r>
          </a:p>
        </p:txBody>
      </p:sp>
      <p:sp>
        <p:nvSpPr>
          <p:cNvPr id="29" name="Rectangle 2"/>
          <p:cNvSpPr>
            <a:spLocks noChangeArrowheads="1"/>
          </p:cNvSpPr>
          <p:nvPr/>
        </p:nvSpPr>
        <p:spPr bwMode="auto">
          <a:xfrm>
            <a:off x="5436096" y="4869160"/>
            <a:ext cx="3600400" cy="646986"/>
          </a:xfrm>
          <a:prstGeom prst="round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 cap="small" dirty="0" smtClean="0"/>
              <a:t>aree protette regionali </a:t>
            </a:r>
            <a:endParaRPr lang="it-IT" sz="1600" b="1" cap="small" dirty="0" smtClean="0"/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 cap="small" dirty="0" smtClean="0"/>
              <a:t>più </a:t>
            </a:r>
            <a:r>
              <a:rPr lang="it-IT" sz="1600" b="1" cap="small" dirty="0" smtClean="0"/>
              <a:t>di 1 milione di </a:t>
            </a:r>
            <a:r>
              <a:rPr lang="it-IT" sz="1600" b="1" cap="small" dirty="0" smtClean="0"/>
              <a:t>ettari di superficie</a:t>
            </a:r>
            <a:endParaRPr lang="it-IT" sz="1600" b="1" cap="small" dirty="0" smtClean="0"/>
          </a:p>
        </p:txBody>
      </p:sp>
      <p:pic>
        <p:nvPicPr>
          <p:cNvPr id="25" name="Immagine 24" descr="areemarine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5397" y="2636912"/>
            <a:ext cx="1802867" cy="187220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30" name="Immagine 29" descr="parchi0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43808" y="2636913"/>
            <a:ext cx="2520280" cy="189021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llout con freccia in giù 4"/>
          <p:cNvSpPr/>
          <p:nvPr/>
        </p:nvSpPr>
        <p:spPr>
          <a:xfrm>
            <a:off x="899592" y="774983"/>
            <a:ext cx="8064896" cy="565785"/>
          </a:xfrm>
          <a:prstGeom prst="downArrowCallou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b="1" cap="small" dirty="0" smtClean="0"/>
              <a:t>Cresce l’interesse per il Turismo Ambientale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99592" y="1484784"/>
            <a:ext cx="8083550" cy="646986"/>
          </a:xfrm>
          <a:prstGeom prst="round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600" cap="small" dirty="0" smtClean="0">
                <a:latin typeface="+mj-lt"/>
              </a:rPr>
              <a:t>per </a:t>
            </a:r>
            <a:r>
              <a:rPr lang="it-IT" sz="1600" b="1" cap="small" dirty="0" smtClean="0">
                <a:latin typeface="+mj-lt"/>
              </a:rPr>
              <a:t>turismo ambientale </a:t>
            </a:r>
            <a:r>
              <a:rPr lang="it-IT" sz="1600" cap="small" dirty="0" smtClean="0">
                <a:latin typeface="+mj-lt"/>
              </a:rPr>
              <a:t>si possono intendere </a:t>
            </a:r>
          </a:p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600" cap="small" dirty="0" smtClean="0">
                <a:latin typeface="+mj-lt"/>
              </a:rPr>
              <a:t>diverse forme di fruizione dei luoghi e delle risorse di un territorio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899592" y="3645024"/>
            <a:ext cx="1152128" cy="340519"/>
          </a:xfrm>
          <a:prstGeom prst="round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400" b="1" cap="small" dirty="0" smtClean="0">
                <a:latin typeface="+mj-lt"/>
              </a:rPr>
              <a:t>ecoturismo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2195736" y="3645024"/>
            <a:ext cx="1296144" cy="340519"/>
          </a:xfrm>
          <a:prstGeom prst="round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400" b="1" cap="small" dirty="0" smtClean="0">
                <a:latin typeface="+mj-lt"/>
              </a:rPr>
              <a:t>turismo rurale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635896" y="3645024"/>
            <a:ext cx="1008112" cy="350280"/>
          </a:xfrm>
          <a:prstGeom prst="round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400" b="1" cap="small" dirty="0" smtClean="0">
                <a:latin typeface="+mj-lt"/>
              </a:rPr>
              <a:t>trekking</a:t>
            </a: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4788024" y="3645024"/>
            <a:ext cx="1296144" cy="350280"/>
          </a:xfrm>
          <a:prstGeom prst="round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400" b="1" cap="small" dirty="0" smtClean="0">
                <a:latin typeface="+mj-lt"/>
              </a:rPr>
              <a:t>escursionismo</a:t>
            </a: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300192" y="3645024"/>
            <a:ext cx="1296144" cy="340519"/>
          </a:xfrm>
          <a:prstGeom prst="round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400" b="1" cap="small" dirty="0" smtClean="0">
                <a:latin typeface="+mj-lt"/>
              </a:rPr>
              <a:t>birdwatching</a:t>
            </a:r>
            <a:endParaRPr lang="it-IT" sz="1400" b="1" cap="small" dirty="0" smtClean="0">
              <a:latin typeface="+mj-lt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7775848" y="3645024"/>
            <a:ext cx="1296144" cy="340519"/>
          </a:xfrm>
          <a:prstGeom prst="round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400" b="1" cap="small" dirty="0" smtClean="0">
                <a:latin typeface="+mj-lt"/>
              </a:rPr>
              <a:t>slow </a:t>
            </a:r>
            <a:r>
              <a:rPr lang="it-IT" sz="1400" b="1" cap="small" dirty="0" err="1" smtClean="0">
                <a:latin typeface="+mj-lt"/>
              </a:rPr>
              <a:t>tourism</a:t>
            </a:r>
            <a:endParaRPr lang="it-IT" sz="1400" b="1" cap="small" dirty="0" smtClean="0">
              <a:latin typeface="+mj-lt"/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899592" y="4816673"/>
            <a:ext cx="1575792" cy="340519"/>
          </a:xfrm>
          <a:prstGeom prst="round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400" b="1" cap="small" dirty="0" smtClean="0">
                <a:latin typeface="+mj-lt"/>
              </a:rPr>
              <a:t>turismo sportivo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899592" y="4221088"/>
            <a:ext cx="1575792" cy="340519"/>
          </a:xfrm>
          <a:prstGeom prst="round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400" b="1" cap="small" dirty="0" smtClean="0">
                <a:latin typeface="+mj-lt"/>
              </a:rPr>
              <a:t>caccia ecologica</a:t>
            </a: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3275856" y="4221088"/>
            <a:ext cx="1575792" cy="340519"/>
          </a:xfrm>
          <a:prstGeom prst="round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400" b="1" cap="small" dirty="0" smtClean="0">
                <a:latin typeface="+mj-lt"/>
              </a:rPr>
              <a:t>turismo fluviale</a:t>
            </a: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5724128" y="4221088"/>
            <a:ext cx="1296144" cy="340519"/>
          </a:xfrm>
          <a:prstGeom prst="round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400" b="1" cap="small" dirty="0" err="1" smtClean="0">
                <a:latin typeface="+mj-lt"/>
              </a:rPr>
              <a:t>pescaturismo</a:t>
            </a:r>
            <a:endParaRPr lang="it-IT" sz="1400" b="1" cap="small" dirty="0" smtClean="0">
              <a:latin typeface="+mj-lt"/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7740352" y="4221088"/>
            <a:ext cx="1296144" cy="340519"/>
          </a:xfrm>
          <a:prstGeom prst="round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400" b="1" cap="small" dirty="0" err="1" smtClean="0">
                <a:latin typeface="+mj-lt"/>
              </a:rPr>
              <a:t>ittiturismo</a:t>
            </a:r>
            <a:endParaRPr lang="it-IT" sz="1400" b="1" cap="small" dirty="0" smtClean="0">
              <a:latin typeface="+mj-lt"/>
            </a:endParaRPr>
          </a:p>
        </p:txBody>
      </p:sp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2915816" y="4797152"/>
            <a:ext cx="2160240" cy="340519"/>
          </a:xfrm>
          <a:prstGeom prst="round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400" b="1" cap="small" dirty="0" smtClean="0">
                <a:latin typeface="+mj-lt"/>
              </a:rPr>
              <a:t>Turismo enogastronomico</a:t>
            </a:r>
          </a:p>
        </p:txBody>
      </p:sp>
      <p:sp>
        <p:nvSpPr>
          <p:cNvPr id="21" name="Rectangle 2"/>
          <p:cNvSpPr>
            <a:spLocks noChangeArrowheads="1"/>
          </p:cNvSpPr>
          <p:nvPr/>
        </p:nvSpPr>
        <p:spPr bwMode="auto">
          <a:xfrm>
            <a:off x="5444480" y="4797152"/>
            <a:ext cx="1575792" cy="340519"/>
          </a:xfrm>
          <a:prstGeom prst="round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400" b="1" cap="small" dirty="0" smtClean="0">
                <a:latin typeface="+mj-lt"/>
              </a:rPr>
              <a:t>turismo scolastico</a:t>
            </a:r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7460704" y="4797152"/>
            <a:ext cx="1575792" cy="340519"/>
          </a:xfrm>
          <a:prstGeom prst="round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400" b="1" cap="small" dirty="0" smtClean="0">
                <a:latin typeface="+mj-lt"/>
              </a:rPr>
              <a:t>turismo religioso</a:t>
            </a:r>
          </a:p>
        </p:txBody>
      </p:sp>
      <p:pic>
        <p:nvPicPr>
          <p:cNvPr id="26" name="Immagine 25" descr="birdwatch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75373" y="2276872"/>
            <a:ext cx="1636727" cy="122413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28" name="Immagine 27" descr="ecoturism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6861" y="2276872"/>
            <a:ext cx="2074806" cy="122413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29" name="Immagine 28" descr="ippoturism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31557" y="2276872"/>
            <a:ext cx="1832931" cy="122413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30" name="Immagine 29" descr="trekking_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19189" y="2276872"/>
            <a:ext cx="1632181" cy="122413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31" name="Immagine 30" descr="turismo-enogastronomic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99591" y="5445224"/>
            <a:ext cx="1823363" cy="122413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27" name="Immagine 26" descr="deltaplano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23045" y="2276872"/>
            <a:ext cx="1253282" cy="122413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32" name="Immagine 31" descr="via_francigena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627784" y="5438328"/>
            <a:ext cx="1453302" cy="123103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33" name="Immagine 32" descr="cicloturismo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067944" y="5454034"/>
            <a:ext cx="1813920" cy="121532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34" name="Immagine 33" descr="canoa2004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868144" y="5445224"/>
            <a:ext cx="864096" cy="122566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36" name="Immagine 35" descr="torrentismo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732240" y="5445224"/>
            <a:ext cx="2232248" cy="122413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llout con freccia in giù 4"/>
          <p:cNvSpPr/>
          <p:nvPr/>
        </p:nvSpPr>
        <p:spPr>
          <a:xfrm>
            <a:off x="899592" y="836712"/>
            <a:ext cx="8064896" cy="565785"/>
          </a:xfrm>
          <a:prstGeom prst="downArrowCallou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b="1" cap="small" dirty="0" smtClean="0"/>
              <a:t>Cresce l’interesse per il Turismo Ambientale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899592" y="1556792"/>
            <a:ext cx="8083550" cy="408623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b="1" cap="small" dirty="0" smtClean="0"/>
              <a:t>Anno 2009</a:t>
            </a: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899592" y="2145654"/>
            <a:ext cx="8083550" cy="374571"/>
          </a:xfrm>
          <a:prstGeom prst="round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 cap="small" dirty="0" smtClean="0"/>
              <a:t>99,1 </a:t>
            </a:r>
            <a:r>
              <a:rPr lang="it-IT" sz="1600" b="1" cap="small" dirty="0" smtClean="0"/>
              <a:t>milioni </a:t>
            </a:r>
            <a:r>
              <a:rPr lang="it-IT" sz="1600" cap="small" dirty="0" smtClean="0"/>
              <a:t>di presenze, oltre 100 mila </a:t>
            </a:r>
            <a:r>
              <a:rPr lang="it-IT" sz="1600" b="1" cap="small" dirty="0" smtClean="0"/>
              <a:t>in più </a:t>
            </a:r>
            <a:r>
              <a:rPr lang="it-IT" sz="1600" cap="small" dirty="0" smtClean="0"/>
              <a:t>rispetto al </a:t>
            </a:r>
            <a:r>
              <a:rPr lang="it-IT" sz="1600" b="1" cap="small" dirty="0" smtClean="0"/>
              <a:t>2008</a:t>
            </a:r>
            <a:endParaRPr lang="it-IT" sz="1600" b="1" cap="small" dirty="0" smtClean="0">
              <a:latin typeface="+mj-lt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899592" y="3018645"/>
            <a:ext cx="8083550" cy="1430179"/>
          </a:xfrm>
          <a:prstGeom prst="round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b="1" cap="small" dirty="0" smtClean="0"/>
              <a:t>attività preferite dagli ‘</a:t>
            </a:r>
            <a:r>
              <a:rPr lang="it-IT" sz="1600" b="1" cap="small" dirty="0" err="1" smtClean="0"/>
              <a:t>ecoturisti</a:t>
            </a:r>
            <a:r>
              <a:rPr lang="it-IT" sz="1600" b="1" cap="small" dirty="0" smtClean="0"/>
              <a:t>’ </a:t>
            </a:r>
          </a:p>
          <a:p>
            <a:pPr algn="ctr"/>
            <a:r>
              <a:rPr lang="it-IT" sz="1400" cap="small" dirty="0" smtClean="0"/>
              <a:t>sportive (46,4%) - il relax (21,3%) - l’enogastronomia (15,2%)  - la riscoperta delle tradizioni (12,7%)</a:t>
            </a:r>
          </a:p>
          <a:p>
            <a:pPr algn="ctr"/>
            <a:endParaRPr lang="it-IT" sz="1600" cap="small" dirty="0" smtClean="0"/>
          </a:p>
          <a:p>
            <a:pPr algn="ctr"/>
            <a:r>
              <a:rPr lang="it-IT" sz="1600" b="1" cap="small" dirty="0" smtClean="0"/>
              <a:t>attività più in voga </a:t>
            </a:r>
          </a:p>
          <a:p>
            <a:pPr algn="ctr"/>
            <a:r>
              <a:rPr lang="it-IT" sz="1600" cap="small" dirty="0" smtClean="0"/>
              <a:t>Escursionismo – trekking - mountain bike</a:t>
            </a:r>
            <a:endParaRPr lang="it-IT" sz="1600" cap="small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899592" y="4644682"/>
            <a:ext cx="8083550" cy="2009061"/>
          </a:xfrm>
          <a:prstGeom prst="round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b="1" cap="small" dirty="0" smtClean="0"/>
              <a:t>Il sistema ricettivo</a:t>
            </a:r>
          </a:p>
          <a:p>
            <a:pPr algn="ctr"/>
            <a:r>
              <a:rPr lang="it-IT" sz="1600" cap="small" dirty="0" smtClean="0"/>
              <a:t>le </a:t>
            </a:r>
            <a:r>
              <a:rPr lang="it-IT" sz="1600" b="1" cap="small" dirty="0" smtClean="0"/>
              <a:t>strutture alberghiere </a:t>
            </a:r>
            <a:r>
              <a:rPr lang="it-IT" sz="1600" cap="small" dirty="0" smtClean="0"/>
              <a:t>continuano a essere la </a:t>
            </a:r>
            <a:r>
              <a:rPr lang="it-IT" sz="1600" b="1" cap="small" dirty="0" smtClean="0"/>
              <a:t>soluzione preferita </a:t>
            </a:r>
            <a:r>
              <a:rPr lang="it-IT" sz="1600" cap="small" dirty="0" smtClean="0"/>
              <a:t>(23,7%),</a:t>
            </a:r>
          </a:p>
          <a:p>
            <a:pPr algn="ctr"/>
            <a:r>
              <a:rPr lang="it-IT" sz="1600" cap="small" dirty="0" smtClean="0"/>
              <a:t>in leggero calo rispetto al </a:t>
            </a:r>
            <a:r>
              <a:rPr lang="it-IT" sz="1600" cap="small" dirty="0" smtClean="0"/>
              <a:t>2008</a:t>
            </a:r>
          </a:p>
          <a:p>
            <a:pPr algn="ctr"/>
            <a:r>
              <a:rPr lang="it-IT" sz="1600" b="1" cap="small" dirty="0" smtClean="0"/>
              <a:t>aumentano </a:t>
            </a:r>
            <a:r>
              <a:rPr lang="it-IT" sz="1600" b="1" cap="small" dirty="0" smtClean="0"/>
              <a:t>gli agriturismi </a:t>
            </a:r>
            <a:r>
              <a:rPr lang="it-IT" sz="1600" cap="small" dirty="0" smtClean="0"/>
              <a:t>(dal 20,7 al 21,5%)</a:t>
            </a:r>
          </a:p>
          <a:p>
            <a:pPr algn="ctr"/>
            <a:r>
              <a:rPr lang="it-IT" sz="1600" cap="small" dirty="0" smtClean="0"/>
              <a:t>e </a:t>
            </a:r>
            <a:r>
              <a:rPr lang="it-IT" sz="1600" b="1" cap="small" dirty="0" smtClean="0"/>
              <a:t>restano stabili i </a:t>
            </a:r>
            <a:r>
              <a:rPr lang="it-IT" sz="1600" b="1" cap="small" dirty="0" err="1" smtClean="0"/>
              <a:t>B&amp;B</a:t>
            </a:r>
            <a:r>
              <a:rPr lang="it-IT" sz="1600" b="1" cap="small" dirty="0" smtClean="0"/>
              <a:t> </a:t>
            </a:r>
            <a:r>
              <a:rPr lang="it-IT" sz="1600" cap="small" dirty="0" smtClean="0"/>
              <a:t>(21,6%).</a:t>
            </a:r>
          </a:p>
          <a:p>
            <a:pPr algn="ctr"/>
            <a:r>
              <a:rPr lang="it-IT" sz="1600" b="1" cap="small" dirty="0" smtClean="0"/>
              <a:t>In calo le case private </a:t>
            </a:r>
            <a:r>
              <a:rPr lang="it-IT" sz="1600" cap="small" dirty="0" smtClean="0"/>
              <a:t>(sotto l’11%o) ed i</a:t>
            </a:r>
            <a:r>
              <a:rPr lang="it-IT" sz="1600" b="1" cap="small" dirty="0" smtClean="0"/>
              <a:t> camping </a:t>
            </a:r>
            <a:r>
              <a:rPr lang="it-IT" sz="1600" cap="small" dirty="0" smtClean="0"/>
              <a:t>(7,7%), </a:t>
            </a:r>
            <a:r>
              <a:rPr lang="it-IT" sz="1600" b="1" cap="small" dirty="0" smtClean="0"/>
              <a:t>permanenti i camper </a:t>
            </a:r>
            <a:r>
              <a:rPr lang="it-IT" sz="1600" cap="small" dirty="0" smtClean="0"/>
              <a:t>(5,5%).</a:t>
            </a:r>
          </a:p>
          <a:p>
            <a:pPr algn="ctr"/>
            <a:r>
              <a:rPr lang="it-IT" sz="1600" cap="small" dirty="0" smtClean="0"/>
              <a:t>I </a:t>
            </a:r>
            <a:r>
              <a:rPr lang="it-IT" sz="1600" b="1" cap="small" dirty="0" smtClean="0"/>
              <a:t>tempi di permanenza </a:t>
            </a:r>
            <a:r>
              <a:rPr lang="it-IT" sz="1600" cap="small" dirty="0" smtClean="0"/>
              <a:t>media vanno da </a:t>
            </a:r>
            <a:r>
              <a:rPr lang="it-IT" sz="1600" b="1" cap="small" dirty="0" smtClean="0"/>
              <a:t>1 a 2 giorni</a:t>
            </a:r>
            <a:r>
              <a:rPr lang="it-IT" sz="1600" cap="small" dirty="0" smtClean="0"/>
              <a:t>.</a:t>
            </a:r>
            <a:endParaRPr lang="it-IT" sz="1600" cap="smal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llout con freccia in giù 4"/>
          <p:cNvSpPr/>
          <p:nvPr/>
        </p:nvSpPr>
        <p:spPr>
          <a:xfrm>
            <a:off x="899592" y="836712"/>
            <a:ext cx="8064896" cy="565785"/>
          </a:xfrm>
          <a:prstGeom prst="downArrowCallou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b="1" cap="small" dirty="0" smtClean="0"/>
              <a:t>Opportunità e Criticità</a:t>
            </a: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899592" y="1628800"/>
            <a:ext cx="8083550" cy="919401"/>
          </a:xfrm>
          <a:prstGeom prst="round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 cap="small" dirty="0" smtClean="0"/>
              <a:t>L’Organizzazione Mondiale del Turismo </a:t>
            </a:r>
            <a:r>
              <a:rPr lang="it-IT" sz="1600" cap="small" dirty="0" smtClean="0"/>
              <a:t>, la </a:t>
            </a:r>
            <a:r>
              <a:rPr lang="it-IT" sz="1600" b="1" cap="small" dirty="0" smtClean="0"/>
              <a:t>Comunità Europea </a:t>
            </a:r>
            <a:r>
              <a:rPr lang="it-IT" sz="1600" cap="small" dirty="0" smtClean="0"/>
              <a:t>e il </a:t>
            </a:r>
            <a:r>
              <a:rPr lang="it-IT" sz="1600" b="1" cap="small" dirty="0" smtClean="0"/>
              <a:t>Ministero dell’Ambiente </a:t>
            </a:r>
            <a:r>
              <a:rPr lang="it-IT" sz="1600" cap="small" dirty="0" smtClean="0"/>
              <a:t>si esprimono da tempo </a:t>
            </a:r>
            <a:r>
              <a:rPr lang="it-IT" sz="1600" b="1" cap="small" dirty="0" smtClean="0"/>
              <a:t>a favore del turismo ambientale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 cap="small" dirty="0" smtClean="0"/>
              <a:t>con politiche volte a sostenere e a promuovere progetti ed esperienze</a:t>
            </a:r>
            <a:endParaRPr lang="it-IT" sz="1600" b="1" cap="small" dirty="0" smtClean="0">
              <a:latin typeface="+mj-lt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899592" y="2780928"/>
            <a:ext cx="8083550" cy="374571"/>
          </a:xfrm>
          <a:prstGeom prst="round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b="1" cap="small" dirty="0" smtClean="0"/>
              <a:t>Codice Mondiale di Etica del Turismo</a:t>
            </a:r>
            <a:endParaRPr lang="it-IT" sz="1600" cap="small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899592" y="3356992"/>
            <a:ext cx="8083550" cy="646986"/>
          </a:xfrm>
          <a:prstGeom prst="round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b="1" cap="small" dirty="0" smtClean="0"/>
              <a:t>Regolamento CE n</a:t>
            </a:r>
            <a:r>
              <a:rPr lang="it-IT" sz="1600" cap="small" dirty="0" smtClean="0"/>
              <a:t>. 1080/2006 </a:t>
            </a:r>
            <a:r>
              <a:rPr lang="it-IT" sz="1600" b="1" cap="small" dirty="0" smtClean="0"/>
              <a:t>del Parlamento europeo </a:t>
            </a:r>
          </a:p>
          <a:p>
            <a:pPr algn="ctr"/>
            <a:r>
              <a:rPr lang="it-IT" sz="1600" cap="small" dirty="0" smtClean="0"/>
              <a:t>relativo al </a:t>
            </a:r>
            <a:r>
              <a:rPr lang="it-IT" sz="1600" b="1" cap="small" dirty="0" smtClean="0"/>
              <a:t>Fondo europeo di sviluppo regionale</a:t>
            </a:r>
            <a:endParaRPr lang="it-IT" sz="1600" b="1" cap="small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99592" y="4237791"/>
            <a:ext cx="8083550" cy="919401"/>
          </a:xfrm>
          <a:prstGeom prst="round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b="1" cap="small" dirty="0" smtClean="0"/>
              <a:t>Strategia Nazionale per la Biodiversità</a:t>
            </a:r>
          </a:p>
          <a:p>
            <a:pPr algn="ctr"/>
            <a:r>
              <a:rPr lang="it-IT" sz="1600" b="1" cap="small" dirty="0" smtClean="0"/>
              <a:t>un percorso </a:t>
            </a:r>
            <a:r>
              <a:rPr lang="it-IT" sz="1600" cap="small" dirty="0" smtClean="0"/>
              <a:t>condiviso e partecipato predisposto </a:t>
            </a:r>
            <a:r>
              <a:rPr lang="it-IT" sz="1600" b="1" cap="small" dirty="0" smtClean="0"/>
              <a:t>dal Ministero dell’Ambiente </a:t>
            </a:r>
            <a:r>
              <a:rPr lang="it-IT" sz="1600" cap="small" dirty="0" smtClean="0"/>
              <a:t>italiano </a:t>
            </a:r>
          </a:p>
          <a:p>
            <a:pPr algn="ctr"/>
            <a:r>
              <a:rPr lang="it-IT" sz="1600" cap="small" dirty="0" smtClean="0"/>
              <a:t>e presentato nel 2010</a:t>
            </a:r>
            <a:endParaRPr lang="it-IT" sz="1600" cap="small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899592" y="5373216"/>
            <a:ext cx="8083550" cy="919401"/>
          </a:xfrm>
          <a:prstGeom prst="round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b="1" cap="small" dirty="0" smtClean="0"/>
              <a:t>carta sull’etica del turismo e dell’ambiente</a:t>
            </a:r>
          </a:p>
          <a:p>
            <a:pPr algn="ctr"/>
            <a:r>
              <a:rPr lang="it-IT" sz="1600" cap="small" dirty="0" smtClean="0"/>
              <a:t>redatta dal </a:t>
            </a:r>
            <a:r>
              <a:rPr lang="it-IT" sz="1600" b="1" cap="small" dirty="0" smtClean="0"/>
              <a:t>Touring Club Italiano </a:t>
            </a:r>
            <a:r>
              <a:rPr lang="it-IT" sz="1600" cap="small" dirty="0" smtClean="0"/>
              <a:t>con il supporto</a:t>
            </a:r>
          </a:p>
          <a:p>
            <a:pPr algn="ctr"/>
            <a:r>
              <a:rPr lang="it-IT" sz="1600" cap="small" dirty="0" smtClean="0"/>
              <a:t>della </a:t>
            </a:r>
            <a:r>
              <a:rPr lang="it-IT" sz="1600" b="1" cap="small" dirty="0" smtClean="0"/>
              <a:t>Commissione delle Comunità Europee </a:t>
            </a:r>
            <a:r>
              <a:rPr lang="it-IT" sz="1600" cap="small" dirty="0" smtClean="0"/>
              <a:t>e della </a:t>
            </a:r>
            <a:r>
              <a:rPr lang="it-IT" sz="1600" b="1" cap="small" dirty="0" smtClean="0"/>
              <a:t>Regione Lombardia</a:t>
            </a:r>
            <a:endParaRPr lang="it-IT" sz="1600" b="1" cap="smal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llout con freccia in giù 4"/>
          <p:cNvSpPr/>
          <p:nvPr/>
        </p:nvSpPr>
        <p:spPr>
          <a:xfrm>
            <a:off x="899592" y="836712"/>
            <a:ext cx="8064896" cy="565785"/>
          </a:xfrm>
          <a:prstGeom prst="downArrowCallou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b="1" cap="small" dirty="0" smtClean="0"/>
              <a:t>Il Turismo Ambientale come Esperienza Positiva</a:t>
            </a: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899592" y="2492896"/>
            <a:ext cx="8083550" cy="374571"/>
          </a:xfrm>
          <a:prstGeom prst="round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it-IT" sz="1600" b="1" cap="small" dirty="0" smtClean="0"/>
              <a:t>un giro d’affari </a:t>
            </a:r>
            <a:r>
              <a:rPr lang="it-IT" sz="1600" cap="small" dirty="0" smtClean="0"/>
              <a:t>di 2 miliardi di euro l’anno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99592" y="4005064"/>
            <a:ext cx="8083550" cy="646986"/>
          </a:xfrm>
          <a:prstGeom prst="round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it-IT" sz="1600" b="1" cap="small" dirty="0" smtClean="0"/>
              <a:t>un impiego di personale </a:t>
            </a:r>
            <a:r>
              <a:rPr lang="it-IT" sz="1600" cap="small" dirty="0" smtClean="0"/>
              <a:t>pari a 86 mila unità (4 mila in maniera diretta, 17 mila nei servizi collegati e gli altri 65 mila impiegati in attività turistiche, agricole, artigianali e commerciali)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899592" y="1796241"/>
            <a:ext cx="8083550" cy="408623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b="1" cap="small" dirty="0" smtClean="0">
                <a:latin typeface="+mj-lt"/>
              </a:rPr>
              <a:t>Vantaggi sotto il profilo Economico e Occupazionale</a:t>
            </a: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899592" y="3068960"/>
            <a:ext cx="8083550" cy="646986"/>
          </a:xfrm>
          <a:prstGeom prst="round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it-IT" sz="1600" b="1" cap="small" dirty="0" smtClean="0"/>
              <a:t>un fatturato </a:t>
            </a:r>
            <a:r>
              <a:rPr lang="it-IT" sz="1600" cap="small" dirty="0" smtClean="0"/>
              <a:t>di 9 miliardi di euro </a:t>
            </a:r>
          </a:p>
          <a:p>
            <a:pPr algn="ctr">
              <a:buFont typeface="Arial" pitchFamily="34" charset="0"/>
              <a:buChar char="•"/>
            </a:pPr>
            <a:r>
              <a:rPr lang="it-IT" sz="1600" cap="small" dirty="0" smtClean="0"/>
              <a:t>(pari a circa il 9% del fatturato nazionale complessivo del turismo nazionale)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llout con freccia in giù 4"/>
          <p:cNvSpPr/>
          <p:nvPr/>
        </p:nvSpPr>
        <p:spPr>
          <a:xfrm>
            <a:off x="899592" y="836712"/>
            <a:ext cx="8064896" cy="565785"/>
          </a:xfrm>
          <a:prstGeom prst="downArrowCallou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b="1" cap="small" dirty="0" smtClean="0"/>
              <a:t>Il Turismo Ambientale come Esperienza Positiva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99592" y="3861048"/>
            <a:ext cx="8083550" cy="646986"/>
          </a:xfrm>
          <a:prstGeom prst="round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cap="small" dirty="0" smtClean="0"/>
              <a:t>inteso come capacità di contribuire alla </a:t>
            </a:r>
            <a:r>
              <a:rPr lang="it-IT" sz="1600" b="1" cap="small" dirty="0" smtClean="0"/>
              <a:t>conservazione del patrimonio naturale</a:t>
            </a:r>
            <a:r>
              <a:rPr lang="it-IT" sz="1600" cap="small" dirty="0" smtClean="0"/>
              <a:t> e alla </a:t>
            </a:r>
            <a:r>
              <a:rPr lang="it-IT" sz="1600" b="1" cap="small" dirty="0" smtClean="0"/>
              <a:t>salvaguardia delle risorse del territorio</a:t>
            </a:r>
            <a:r>
              <a:rPr lang="it-IT" sz="1600" cap="small" dirty="0" smtClean="0"/>
              <a:t> e delle </a:t>
            </a:r>
            <a:r>
              <a:rPr lang="it-IT" sz="1600" b="1" cap="small" dirty="0" smtClean="0"/>
              <a:t>popolazioni locali</a:t>
            </a:r>
            <a:r>
              <a:rPr lang="it-IT" sz="1600" cap="small" dirty="0" smtClean="0"/>
              <a:t>, delle </a:t>
            </a:r>
            <a:r>
              <a:rPr lang="it-IT" sz="1600" b="1" cap="small" dirty="0" smtClean="0"/>
              <a:t>tradizioni</a:t>
            </a:r>
            <a:r>
              <a:rPr lang="it-IT" sz="1600" cap="small" dirty="0" smtClean="0"/>
              <a:t> e dei</a:t>
            </a:r>
            <a:r>
              <a:rPr lang="it-IT" sz="1600" b="1" cap="small" dirty="0" smtClean="0"/>
              <a:t> costumi</a:t>
            </a:r>
            <a:endParaRPr lang="it-IT" sz="1600" b="1" cap="small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899592" y="2132856"/>
            <a:ext cx="8083550" cy="646986"/>
          </a:xfrm>
          <a:prstGeom prst="round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cap="small" dirty="0" smtClean="0"/>
              <a:t>il verde di qualità rappresenta un </a:t>
            </a:r>
            <a:r>
              <a:rPr lang="it-IT" sz="1600" b="1" cap="small" dirty="0" smtClean="0"/>
              <a:t>valore aggiunto </a:t>
            </a:r>
            <a:r>
              <a:rPr lang="it-IT" sz="1600" cap="small" dirty="0" smtClean="0"/>
              <a:t>per cui la località di vacanza, che deve godere di una ‘buona reputazione’, diventa un luogo da ricordare, suscitando la voglia di ritornarvi</a:t>
            </a:r>
            <a:endParaRPr lang="it-IT" sz="1600" cap="small" dirty="0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899592" y="1556792"/>
            <a:ext cx="8083550" cy="408623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b="1" cap="small" dirty="0" smtClean="0">
                <a:latin typeface="+mj-lt"/>
              </a:rPr>
              <a:t>Vantaggi sotto il profilo dell’Immagine</a:t>
            </a: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899592" y="3284984"/>
            <a:ext cx="8083550" cy="408623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b="1" cap="small" dirty="0" smtClean="0">
                <a:latin typeface="+mj-lt"/>
              </a:rPr>
              <a:t>Valore Sociale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899592" y="5502701"/>
            <a:ext cx="8083550" cy="374571"/>
          </a:xfrm>
          <a:prstGeom prst="round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cap="small" dirty="0" smtClean="0"/>
              <a:t>attraverso il </a:t>
            </a:r>
            <a:r>
              <a:rPr lang="it-IT" sz="1600" b="1" cap="small" dirty="0" smtClean="0"/>
              <a:t>turismo scolastico </a:t>
            </a:r>
            <a:r>
              <a:rPr lang="it-IT" sz="1600" cap="small" dirty="0" smtClean="0"/>
              <a:t>e il </a:t>
            </a:r>
            <a:r>
              <a:rPr lang="it-IT" sz="1600" b="1" cap="small" dirty="0" smtClean="0"/>
              <a:t>turismo sociale</a:t>
            </a:r>
            <a:endParaRPr lang="it-IT" sz="1600" b="1" cap="small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899592" y="4941168"/>
            <a:ext cx="8083550" cy="408623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b="1" cap="small" dirty="0" smtClean="0">
                <a:latin typeface="+mj-lt"/>
              </a:rPr>
              <a:t>Didattica e Cultura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llout con freccia in giù 4"/>
          <p:cNvSpPr/>
          <p:nvPr/>
        </p:nvSpPr>
        <p:spPr>
          <a:xfrm>
            <a:off x="899592" y="764704"/>
            <a:ext cx="8064896" cy="565785"/>
          </a:xfrm>
          <a:prstGeom prst="downArrowCallou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b="1" cap="small" dirty="0" smtClean="0"/>
              <a:t>Iniziative e Buone Pratiche – </a:t>
            </a:r>
            <a:r>
              <a:rPr lang="it-IT" cap="small" dirty="0" smtClean="0"/>
              <a:t>a livello nazionale e internazionale</a:t>
            </a:r>
          </a:p>
        </p:txBody>
      </p:sp>
      <p:pic>
        <p:nvPicPr>
          <p:cNvPr id="9" name="Immagine 8" descr="parcovaldicorni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1495297"/>
            <a:ext cx="2667000" cy="17145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2" name="Immagine 11" descr="parcovalledelticin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91880" y="1495297"/>
            <a:ext cx="2664296" cy="172819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3" name="Immagine 12" descr="estateneiparch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56176" y="1484784"/>
            <a:ext cx="2907534" cy="173870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7" name="Immagine 16" descr="cervia_giardin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7584" y="3356992"/>
            <a:ext cx="2496277" cy="187220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8" name="Immagine 17" descr="liguria5terr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47864" y="3356992"/>
            <a:ext cx="3024336" cy="188328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9" name="Immagine 18" descr="sardegna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27584" y="5373216"/>
            <a:ext cx="2088232" cy="119634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grpSp>
        <p:nvGrpSpPr>
          <p:cNvPr id="23" name="Gruppo 22"/>
          <p:cNvGrpSpPr/>
          <p:nvPr/>
        </p:nvGrpSpPr>
        <p:grpSpPr>
          <a:xfrm>
            <a:off x="2843808" y="5373216"/>
            <a:ext cx="3816424" cy="1224136"/>
            <a:chOff x="899592" y="5589240"/>
            <a:chExt cx="3520136" cy="1087934"/>
          </a:xfrm>
        </p:grpSpPr>
        <p:pic>
          <p:nvPicPr>
            <p:cNvPr id="20" name="Immagine 19" descr="borsa-verde.jp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99592" y="5589240"/>
              <a:ext cx="1800200" cy="1087934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pic>
          <p:nvPicPr>
            <p:cNvPr id="21" name="Immagine 20" descr="parcocilento.pn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99791" y="5589240"/>
              <a:ext cx="1719937" cy="108012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</p:grpSp>
      <p:pic>
        <p:nvPicPr>
          <p:cNvPr id="22" name="Immagine 21" descr="shannon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588224" y="5373216"/>
            <a:ext cx="2448272" cy="122726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24" name="CasellaDiTesto 23"/>
          <p:cNvSpPr txBox="1"/>
          <p:nvPr/>
        </p:nvSpPr>
        <p:spPr>
          <a:xfrm>
            <a:off x="827584" y="1484784"/>
            <a:ext cx="21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b="1" dirty="0" smtClean="0"/>
              <a:t>Parchi della </a:t>
            </a:r>
            <a:r>
              <a:rPr lang="it-IT" sz="1100" b="1" dirty="0" err="1" smtClean="0"/>
              <a:t>Val</a:t>
            </a:r>
            <a:r>
              <a:rPr lang="it-IT" sz="1100" b="1" dirty="0" smtClean="0"/>
              <a:t> di </a:t>
            </a:r>
            <a:r>
              <a:rPr lang="it-IT" sz="1100" b="1" dirty="0" err="1" smtClean="0"/>
              <a:t>Cornia</a:t>
            </a:r>
            <a:endParaRPr lang="it-IT" sz="1100" b="1" dirty="0"/>
          </a:p>
        </p:txBody>
      </p:sp>
      <p:sp>
        <p:nvSpPr>
          <p:cNvPr id="25" name="CasellaDiTesto 24"/>
          <p:cNvSpPr txBox="1"/>
          <p:nvPr/>
        </p:nvSpPr>
        <p:spPr>
          <a:xfrm>
            <a:off x="3563888" y="1484784"/>
            <a:ext cx="24482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100" b="1" dirty="0" smtClean="0"/>
              <a:t>Parco Lombardo della Valle del Ticino</a:t>
            </a:r>
            <a:endParaRPr lang="it-IT" sz="1100" b="1" dirty="0"/>
          </a:p>
        </p:txBody>
      </p:sp>
      <p:sp>
        <p:nvSpPr>
          <p:cNvPr id="26" name="CasellaDiTesto 25"/>
          <p:cNvSpPr txBox="1"/>
          <p:nvPr/>
        </p:nvSpPr>
        <p:spPr>
          <a:xfrm>
            <a:off x="827584" y="3429000"/>
            <a:ext cx="25922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b="1" dirty="0" smtClean="0">
                <a:solidFill>
                  <a:schemeClr val="bg1"/>
                </a:solidFill>
              </a:rPr>
              <a:t>Cervia Città Giardino</a:t>
            </a:r>
            <a:endParaRPr lang="it-IT" sz="1100" b="1" dirty="0">
              <a:solidFill>
                <a:schemeClr val="bg1"/>
              </a:solidFill>
            </a:endParaRPr>
          </a:p>
        </p:txBody>
      </p:sp>
      <p:pic>
        <p:nvPicPr>
          <p:cNvPr id="27" name="Immagine 26" descr="alpiliguri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372200" y="3356993"/>
            <a:ext cx="2664296" cy="187220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28" name="CasellaDiTesto 27"/>
          <p:cNvSpPr txBox="1"/>
          <p:nvPr/>
        </p:nvSpPr>
        <p:spPr>
          <a:xfrm>
            <a:off x="3779912" y="3383414"/>
            <a:ext cx="25922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100" b="1" dirty="0" smtClean="0"/>
              <a:t>Regione Liguria</a:t>
            </a:r>
            <a:endParaRPr lang="it-IT" sz="1100" b="1" dirty="0"/>
          </a:p>
        </p:txBody>
      </p:sp>
      <p:sp>
        <p:nvSpPr>
          <p:cNvPr id="29" name="CasellaDiTesto 28"/>
          <p:cNvSpPr txBox="1"/>
          <p:nvPr/>
        </p:nvSpPr>
        <p:spPr>
          <a:xfrm>
            <a:off x="6444208" y="3383414"/>
            <a:ext cx="25922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100" b="1" dirty="0" smtClean="0"/>
              <a:t>Regione Liguria</a:t>
            </a:r>
            <a:endParaRPr lang="it-IT" sz="1100" b="1" dirty="0"/>
          </a:p>
        </p:txBody>
      </p:sp>
      <p:sp>
        <p:nvSpPr>
          <p:cNvPr id="30" name="CasellaDiTesto 29"/>
          <p:cNvSpPr txBox="1"/>
          <p:nvPr/>
        </p:nvSpPr>
        <p:spPr>
          <a:xfrm>
            <a:off x="6675662" y="5399638"/>
            <a:ext cx="23608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100" b="1" dirty="0" err="1" smtClean="0"/>
              <a:t>Shannon</a:t>
            </a:r>
            <a:endParaRPr lang="it-IT" sz="1100" b="1" dirty="0"/>
          </a:p>
        </p:txBody>
      </p:sp>
      <p:sp>
        <p:nvSpPr>
          <p:cNvPr id="31" name="Rettangolo 30"/>
          <p:cNvSpPr/>
          <p:nvPr/>
        </p:nvSpPr>
        <p:spPr>
          <a:xfrm>
            <a:off x="8264982" y="6381328"/>
            <a:ext cx="699506" cy="14401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2" name="CasellaDiTesto 31"/>
          <p:cNvSpPr txBox="1"/>
          <p:nvPr/>
        </p:nvSpPr>
        <p:spPr>
          <a:xfrm>
            <a:off x="827583" y="5373216"/>
            <a:ext cx="1997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100" b="1" dirty="0" smtClean="0">
                <a:solidFill>
                  <a:schemeClr val="bg1"/>
                </a:solidFill>
              </a:rPr>
              <a:t>Parco </a:t>
            </a:r>
            <a:r>
              <a:rPr lang="it-IT" sz="1100" b="1" dirty="0" err="1" smtClean="0">
                <a:solidFill>
                  <a:schemeClr val="bg1"/>
                </a:solidFill>
              </a:rPr>
              <a:t>Geominerario</a:t>
            </a:r>
            <a:r>
              <a:rPr lang="it-IT" sz="1100" b="1" dirty="0" smtClean="0">
                <a:solidFill>
                  <a:schemeClr val="bg1"/>
                </a:solidFill>
              </a:rPr>
              <a:t> - Sardegna</a:t>
            </a:r>
            <a:endParaRPr lang="it-IT" sz="11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llout con freccia in giù 4"/>
          <p:cNvSpPr/>
          <p:nvPr/>
        </p:nvSpPr>
        <p:spPr>
          <a:xfrm>
            <a:off x="899592" y="764704"/>
            <a:ext cx="8064896" cy="565785"/>
          </a:xfrm>
          <a:prstGeom prst="downArrowCallou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b="1" cap="small" dirty="0" smtClean="0"/>
              <a:t>Iniziative e Buone Pratiche – </a:t>
            </a:r>
            <a:r>
              <a:rPr lang="it-IT" cap="small" dirty="0" smtClean="0"/>
              <a:t>nel Lazio</a:t>
            </a:r>
          </a:p>
        </p:txBody>
      </p:sp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899592" y="2780928"/>
            <a:ext cx="8083550" cy="3643551"/>
          </a:xfrm>
          <a:prstGeom prst="round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b="1" cap="small" dirty="0" smtClean="0"/>
              <a:t>Parco Nazionale d’Abruzzo, Lazio e Molise </a:t>
            </a:r>
            <a:r>
              <a:rPr lang="it-IT" sz="1600" cap="small" dirty="0" smtClean="0"/>
              <a:t>-  </a:t>
            </a:r>
            <a:r>
              <a:rPr lang="it-IT" sz="1600" b="1" cap="small" dirty="0" smtClean="0">
                <a:solidFill>
                  <a:srgbClr val="C00000"/>
                </a:solidFill>
              </a:rPr>
              <a:t>Parco Nazionale del Circeo </a:t>
            </a:r>
            <a:r>
              <a:rPr lang="it-IT" sz="1600" cap="small" dirty="0" smtClean="0"/>
              <a:t>- </a:t>
            </a:r>
            <a:r>
              <a:rPr lang="it-IT" sz="1600" b="1" cap="small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Riserva Naturale Regionale Antiche città di </a:t>
            </a:r>
            <a:r>
              <a:rPr lang="it-IT" sz="1600" b="1" cap="small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Fregellae</a:t>
            </a:r>
            <a:r>
              <a:rPr lang="it-IT" sz="1600" b="1" cap="small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it-IT" sz="1600" b="1" cap="small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Fabrateria</a:t>
            </a:r>
            <a:r>
              <a:rPr lang="it-IT" sz="1600" b="1" cap="small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Nova e Lago di San Giovanni Incarico</a:t>
            </a:r>
            <a:r>
              <a:rPr lang="it-IT" sz="1600" cap="small" dirty="0" smtClean="0"/>
              <a:t> - </a:t>
            </a:r>
            <a:r>
              <a:rPr lang="it-IT" sz="1600" b="1" cap="small" dirty="0" smtClean="0"/>
              <a:t>Parco Naturale Regionale Antichissima Città di </a:t>
            </a:r>
            <a:r>
              <a:rPr lang="it-IT" sz="1600" b="1" cap="small" dirty="0" err="1" smtClean="0"/>
              <a:t>Sutri</a:t>
            </a:r>
            <a:r>
              <a:rPr lang="it-IT" sz="1600" cap="small" dirty="0" smtClean="0"/>
              <a:t> -  </a:t>
            </a:r>
            <a:r>
              <a:rPr lang="it-IT" sz="1600" b="1" cap="small" dirty="0" smtClean="0">
                <a:solidFill>
                  <a:srgbClr val="C00000"/>
                </a:solidFill>
              </a:rPr>
              <a:t>Parco Naturale Regionale Appia Antica</a:t>
            </a:r>
            <a:r>
              <a:rPr lang="it-IT" sz="1600" cap="small" dirty="0" smtClean="0"/>
              <a:t> -  </a:t>
            </a:r>
            <a:r>
              <a:rPr lang="it-IT" sz="1600" b="1" cap="small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Monumento Naturale Area Verde </a:t>
            </a:r>
            <a:r>
              <a:rPr lang="it-IT" sz="1600" b="1" cap="small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Viscogliosi</a:t>
            </a:r>
            <a:r>
              <a:rPr lang="it-IT" sz="1600" b="1" cap="small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it-IT" sz="1600" cap="small" dirty="0" smtClean="0"/>
              <a:t>- </a:t>
            </a:r>
            <a:r>
              <a:rPr lang="it-IT" sz="1600" b="1" cap="small" dirty="0" smtClean="0"/>
              <a:t>Monumento Naturale Bosco del Sasseto </a:t>
            </a:r>
            <a:r>
              <a:rPr lang="it-IT" sz="1600" cap="small" dirty="0" smtClean="0"/>
              <a:t>- </a:t>
            </a:r>
            <a:r>
              <a:rPr lang="it-IT" sz="1600" b="1" cap="small" dirty="0" smtClean="0">
                <a:solidFill>
                  <a:srgbClr val="C00000"/>
                </a:solidFill>
              </a:rPr>
              <a:t>Monumento Naturale Bosco </a:t>
            </a:r>
            <a:r>
              <a:rPr lang="it-IT" sz="1600" b="1" cap="small" dirty="0" err="1" smtClean="0">
                <a:solidFill>
                  <a:srgbClr val="C00000"/>
                </a:solidFill>
              </a:rPr>
              <a:t>Faito</a:t>
            </a:r>
            <a:r>
              <a:rPr lang="it-IT" sz="1600" b="1" cap="small" dirty="0" smtClean="0">
                <a:solidFill>
                  <a:srgbClr val="C00000"/>
                </a:solidFill>
              </a:rPr>
              <a:t> </a:t>
            </a:r>
            <a:r>
              <a:rPr lang="it-IT" sz="1600" cap="small" dirty="0" smtClean="0"/>
              <a:t>- </a:t>
            </a:r>
            <a:r>
              <a:rPr lang="it-IT" sz="1600" b="1" cap="small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Parco Regionale Naturale </a:t>
            </a:r>
            <a:r>
              <a:rPr lang="it-IT" sz="1600" b="1" cap="small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Bracciano-Martignano</a:t>
            </a:r>
            <a:r>
              <a:rPr lang="it-IT" sz="1600" b="1" cap="small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it-IT" sz="1600" cap="small" dirty="0" smtClean="0"/>
              <a:t>- </a:t>
            </a:r>
            <a:r>
              <a:rPr lang="it-IT" sz="1600" b="1" cap="small" dirty="0" smtClean="0"/>
              <a:t>Parco Naturale Regionale Castelli Romani </a:t>
            </a:r>
            <a:r>
              <a:rPr lang="it-IT" sz="1600" cap="small" dirty="0" smtClean="0"/>
              <a:t>- </a:t>
            </a:r>
            <a:r>
              <a:rPr lang="it-IT" sz="1600" b="1" cap="small" dirty="0" smtClean="0">
                <a:solidFill>
                  <a:srgbClr val="C00000"/>
                </a:solidFill>
              </a:rPr>
              <a:t>Monumento Naturale </a:t>
            </a:r>
            <a:r>
              <a:rPr lang="it-IT" sz="1600" b="1" cap="small" dirty="0" err="1" smtClean="0">
                <a:solidFill>
                  <a:srgbClr val="C00000"/>
                </a:solidFill>
              </a:rPr>
              <a:t>Corviano</a:t>
            </a:r>
            <a:r>
              <a:rPr lang="it-IT" sz="1600" b="1" cap="small" dirty="0" smtClean="0">
                <a:solidFill>
                  <a:srgbClr val="C00000"/>
                </a:solidFill>
              </a:rPr>
              <a:t> </a:t>
            </a:r>
            <a:r>
              <a:rPr lang="it-IT" sz="1600" cap="small" dirty="0" smtClean="0"/>
              <a:t>- </a:t>
            </a:r>
            <a:r>
              <a:rPr lang="it-IT" sz="1600" b="1" cap="small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Monumento Naturale Fiume </a:t>
            </a:r>
            <a:r>
              <a:rPr lang="it-IT" sz="1600" b="1" cap="small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Fibreno</a:t>
            </a:r>
            <a:r>
              <a:rPr lang="it-IT" sz="1600" b="1" cap="small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 Rio Carpello </a:t>
            </a:r>
            <a:r>
              <a:rPr lang="it-IT" sz="1600" b="1" cap="small" dirty="0" smtClean="0"/>
              <a:t>- Monumento Naturale Forre di </a:t>
            </a:r>
            <a:r>
              <a:rPr lang="it-IT" sz="1600" b="1" cap="small" dirty="0" err="1" smtClean="0"/>
              <a:t>Corchiano</a:t>
            </a:r>
            <a:r>
              <a:rPr lang="it-IT" sz="1600" b="1" cap="small" dirty="0" smtClean="0"/>
              <a:t> </a:t>
            </a:r>
            <a:r>
              <a:rPr lang="it-IT" sz="1600" cap="small" dirty="0" smtClean="0"/>
              <a:t>- </a:t>
            </a:r>
            <a:r>
              <a:rPr lang="it-IT" sz="1600" b="1" cap="small" dirty="0" smtClean="0">
                <a:solidFill>
                  <a:srgbClr val="C00000"/>
                </a:solidFill>
              </a:rPr>
              <a:t>Monumento Naturale Giardino di Ninfa </a:t>
            </a:r>
            <a:r>
              <a:rPr lang="it-IT" sz="1600" cap="small" dirty="0" smtClean="0"/>
              <a:t>- </a:t>
            </a:r>
            <a:r>
              <a:rPr lang="it-IT" sz="1600" b="1" cap="small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Monumento Naturale Gole del </a:t>
            </a:r>
            <a:r>
              <a:rPr lang="it-IT" sz="1600" b="1" cap="small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Farfa</a:t>
            </a:r>
            <a:r>
              <a:rPr lang="it-IT" sz="1600" b="1" cap="small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it-IT" sz="1600" cap="small" dirty="0" smtClean="0"/>
              <a:t>- </a:t>
            </a:r>
            <a:r>
              <a:rPr lang="it-IT" sz="1600" b="1" cap="small" dirty="0" smtClean="0"/>
              <a:t>Parco Naturale Regionale dei Monti </a:t>
            </a:r>
            <a:r>
              <a:rPr lang="it-IT" sz="1600" b="1" cap="small" dirty="0" err="1" smtClean="0"/>
              <a:t>Lucretili</a:t>
            </a:r>
            <a:r>
              <a:rPr lang="it-IT" sz="1600" b="1" cap="small" dirty="0" smtClean="0"/>
              <a:t> </a:t>
            </a:r>
            <a:r>
              <a:rPr lang="it-IT" sz="1600" cap="small" dirty="0" smtClean="0"/>
              <a:t>- </a:t>
            </a:r>
            <a:r>
              <a:rPr lang="it-IT" sz="1600" b="1" cap="small" dirty="0" smtClean="0">
                <a:solidFill>
                  <a:srgbClr val="C00000"/>
                </a:solidFill>
              </a:rPr>
              <a:t>Parco Naturale Regionale Monti </a:t>
            </a:r>
            <a:r>
              <a:rPr lang="it-IT" sz="1600" b="1" cap="small" dirty="0" err="1" smtClean="0">
                <a:solidFill>
                  <a:srgbClr val="C00000"/>
                </a:solidFill>
              </a:rPr>
              <a:t>Simbruini</a:t>
            </a:r>
            <a:r>
              <a:rPr lang="it-IT" sz="1600" b="1" cap="small" dirty="0" smtClean="0">
                <a:solidFill>
                  <a:srgbClr val="C00000"/>
                </a:solidFill>
              </a:rPr>
              <a:t> </a:t>
            </a:r>
            <a:r>
              <a:rPr lang="it-IT" sz="1600" cap="small" dirty="0" smtClean="0"/>
              <a:t>- </a:t>
            </a:r>
            <a:r>
              <a:rPr lang="it-IT" sz="1600" b="1" cap="small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Parco Naturale Castelli Romani</a:t>
            </a:r>
            <a:r>
              <a:rPr lang="it-IT" sz="1600" cap="small" dirty="0" smtClean="0"/>
              <a:t> - </a:t>
            </a:r>
            <a:r>
              <a:rPr lang="it-IT" sz="1600" b="1" cap="small" dirty="0" smtClean="0"/>
              <a:t>Parco Regionale Riviera di Ulisse</a:t>
            </a:r>
            <a:r>
              <a:rPr lang="it-IT" sz="1600" cap="small" dirty="0" smtClean="0"/>
              <a:t> - </a:t>
            </a:r>
            <a:r>
              <a:rPr lang="it-IT" sz="1600" b="1" cap="small" dirty="0" smtClean="0">
                <a:solidFill>
                  <a:srgbClr val="C00000"/>
                </a:solidFill>
              </a:rPr>
              <a:t>Parco Naturale Regionale Valle del </a:t>
            </a:r>
            <a:r>
              <a:rPr lang="it-IT" sz="1600" b="1" cap="small" dirty="0" err="1" smtClean="0">
                <a:solidFill>
                  <a:srgbClr val="C00000"/>
                </a:solidFill>
              </a:rPr>
              <a:t>Treja</a:t>
            </a:r>
            <a:r>
              <a:rPr lang="it-IT" sz="1600" cap="small" dirty="0" smtClean="0"/>
              <a:t> - </a:t>
            </a:r>
            <a:r>
              <a:rPr lang="it-IT" sz="1600" b="1" cap="small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Parco Naturale Regionale Inviolata</a:t>
            </a:r>
            <a:r>
              <a:rPr lang="it-IT" sz="1600" cap="small" dirty="0" smtClean="0"/>
              <a:t> - </a:t>
            </a:r>
            <a:r>
              <a:rPr lang="it-IT" sz="1600" b="1" cap="small" dirty="0" smtClean="0"/>
              <a:t>Parco di </a:t>
            </a:r>
            <a:r>
              <a:rPr lang="it-IT" sz="1600" b="1" cap="small" dirty="0" err="1" smtClean="0"/>
              <a:t>Vejo</a:t>
            </a:r>
            <a:r>
              <a:rPr lang="it-IT" sz="1600" b="1" cap="small" dirty="0" smtClean="0"/>
              <a:t> </a:t>
            </a:r>
            <a:r>
              <a:rPr lang="it-IT" sz="1600" cap="small" dirty="0" smtClean="0"/>
              <a:t>- </a:t>
            </a:r>
            <a:r>
              <a:rPr lang="it-IT" sz="1600" b="1" cap="small" dirty="0" smtClean="0">
                <a:solidFill>
                  <a:srgbClr val="C00000"/>
                </a:solidFill>
              </a:rPr>
              <a:t>Parco Naturale dei Monti Aurunci</a:t>
            </a:r>
            <a:r>
              <a:rPr lang="it-IT" sz="1600" cap="small" dirty="0" smtClean="0"/>
              <a:t> - </a:t>
            </a:r>
            <a:r>
              <a:rPr lang="it-IT" sz="1600" b="1" cap="small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Parco Suburbano </a:t>
            </a:r>
            <a:r>
              <a:rPr lang="it-IT" sz="1600" b="1" cap="small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Marturanum</a:t>
            </a:r>
            <a:r>
              <a:rPr lang="it-IT" sz="1600" b="1" cap="small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it-IT" sz="1600" cap="small" dirty="0" smtClean="0"/>
              <a:t>- </a:t>
            </a:r>
            <a:r>
              <a:rPr lang="it-IT" sz="1600" b="1" cap="small" dirty="0" smtClean="0"/>
              <a:t>Parco Regionale Monti </a:t>
            </a:r>
            <a:r>
              <a:rPr lang="it-IT" sz="1600" b="1" cap="small" dirty="0" err="1" smtClean="0"/>
              <a:t>Ausoni</a:t>
            </a:r>
            <a:r>
              <a:rPr lang="it-IT" sz="1600" b="1" cap="small" dirty="0" smtClean="0"/>
              <a:t> e Lago di Fondi</a:t>
            </a:r>
            <a:r>
              <a:rPr lang="it-IT" sz="1600" cap="small" dirty="0" smtClean="0"/>
              <a:t> – </a:t>
            </a:r>
            <a:r>
              <a:rPr lang="it-IT" sz="1600" b="1" cap="small" dirty="0" smtClean="0">
                <a:solidFill>
                  <a:srgbClr val="C00000"/>
                </a:solidFill>
              </a:rPr>
              <a:t>Area marina protetta delle isole di </a:t>
            </a:r>
            <a:r>
              <a:rPr lang="it-IT" sz="1600" b="1" cap="small" dirty="0" err="1" smtClean="0">
                <a:solidFill>
                  <a:srgbClr val="C00000"/>
                </a:solidFill>
              </a:rPr>
              <a:t>Ventotene</a:t>
            </a:r>
            <a:r>
              <a:rPr lang="it-IT" sz="1600" b="1" cap="small" dirty="0" smtClean="0">
                <a:solidFill>
                  <a:srgbClr val="C00000"/>
                </a:solidFill>
              </a:rPr>
              <a:t> e Santo Stefano</a:t>
            </a:r>
            <a:endParaRPr lang="it-IT" sz="1600" b="1" cap="small" dirty="0">
              <a:solidFill>
                <a:srgbClr val="C00000"/>
              </a:solidFill>
            </a:endParaRPr>
          </a:p>
        </p:txBody>
      </p:sp>
      <p:sp>
        <p:nvSpPr>
          <p:cNvPr id="33" name="Rectangle 2"/>
          <p:cNvSpPr>
            <a:spLocks noChangeArrowheads="1"/>
          </p:cNvSpPr>
          <p:nvPr/>
        </p:nvSpPr>
        <p:spPr bwMode="auto">
          <a:xfrm>
            <a:off x="899592" y="1543348"/>
            <a:ext cx="8083550" cy="1021556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cap="small" dirty="0" smtClean="0">
                <a:latin typeface="+mj-lt"/>
              </a:rPr>
              <a:t>Patrimonio di Aree Protette che la regione possiede costituito da</a:t>
            </a:r>
            <a:r>
              <a:rPr lang="it-IT" b="1" cap="small" dirty="0" smtClean="0">
                <a:latin typeface="+mj-lt"/>
              </a:rPr>
              <a:t>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b="1" cap="small" dirty="0" smtClean="0">
                <a:latin typeface="+mj-lt"/>
              </a:rPr>
              <a:t>Parchi Nazionali – Parchi Regionali – Riserve Naturali Statali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b="1" cap="small" dirty="0" smtClean="0">
                <a:latin typeface="+mj-lt"/>
              </a:rPr>
              <a:t>Aree Marine protette – Monumenti Naturali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899592" y="1765008"/>
            <a:ext cx="8083550" cy="646986"/>
          </a:xfrm>
          <a:prstGeom prst="round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600" b="1" cap="small" dirty="0" smtClean="0"/>
              <a:t>Agenzia Regionale dei Parchi – Iniziative “Giorni Verdi” e “Parco anch’io”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sz="1600" cap="small" dirty="0" smtClean="0">
                <a:latin typeface="+mj-lt"/>
              </a:rPr>
              <a:t>campi scuola, escursioni, soggiorni vacanza-studio all’interno dei tanti luoghi verdi della regione</a:t>
            </a: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899592" y="2636912"/>
            <a:ext cx="8083550" cy="919401"/>
          </a:xfrm>
          <a:prstGeom prst="round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b="1" cap="small" dirty="0" smtClean="0"/>
              <a:t>Roma Natura</a:t>
            </a:r>
          </a:p>
          <a:p>
            <a:pPr algn="ctr"/>
            <a:r>
              <a:rPr lang="it-IT" sz="1600" cap="small" dirty="0" smtClean="0"/>
              <a:t>delegata alla cura del</a:t>
            </a:r>
            <a:r>
              <a:rPr lang="it-IT" sz="1600" b="1" cap="small" dirty="0" smtClean="0"/>
              <a:t> patrimonio boschivo e ambientale della Capitale</a:t>
            </a:r>
            <a:r>
              <a:rPr lang="it-IT" sz="1600" cap="small" dirty="0" smtClean="0"/>
              <a:t> che comprende:</a:t>
            </a:r>
          </a:p>
          <a:p>
            <a:pPr algn="ctr"/>
            <a:r>
              <a:rPr lang="it-IT" sz="1600" b="1" cap="small" dirty="0" smtClean="0"/>
              <a:t>9 Riserve naturali</a:t>
            </a:r>
            <a:r>
              <a:rPr lang="it-IT" sz="1600" cap="small" dirty="0" smtClean="0"/>
              <a:t> - </a:t>
            </a:r>
            <a:r>
              <a:rPr lang="it-IT" sz="1600" b="1" cap="small" dirty="0" smtClean="0"/>
              <a:t>2 Parchi Regionali</a:t>
            </a:r>
            <a:r>
              <a:rPr lang="it-IT" sz="1600" cap="small" dirty="0" smtClean="0"/>
              <a:t> </a:t>
            </a:r>
            <a:r>
              <a:rPr lang="it-IT" sz="1600" b="1" cap="small" dirty="0" smtClean="0"/>
              <a:t>- 2 Monumenti Naturali - 1 Area marina protetta</a:t>
            </a:r>
            <a:endParaRPr lang="it-IT" sz="1600" b="1" cap="small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899592" y="3789040"/>
            <a:ext cx="8083550" cy="1191816"/>
          </a:xfrm>
          <a:prstGeom prst="round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b="1" cap="small" dirty="0" smtClean="0"/>
              <a:t>alberghi diffusi </a:t>
            </a:r>
            <a:r>
              <a:rPr lang="it-IT" sz="1600" cap="small" dirty="0" smtClean="0"/>
              <a:t>- nel Lazio sono al momento 4 le strutture di questo tipo </a:t>
            </a:r>
          </a:p>
          <a:p>
            <a:pPr algn="ctr"/>
            <a:r>
              <a:rPr lang="it-IT" sz="1600" cap="small" dirty="0" smtClean="0"/>
              <a:t>Villa </a:t>
            </a:r>
            <a:r>
              <a:rPr lang="it-IT" sz="1600" cap="small" dirty="0" smtClean="0"/>
              <a:t>Ritrosi ad Amatrice in provincia di Rieti, Locanda del Ditirambo a Castro dei Volsci in provincia di Frosinone, </a:t>
            </a:r>
            <a:r>
              <a:rPr lang="it-IT" sz="1600" cap="small" dirty="0" err="1" smtClean="0"/>
              <a:t>Settelune</a:t>
            </a:r>
            <a:r>
              <a:rPr lang="it-IT" sz="1600" cap="small" dirty="0" smtClean="0"/>
              <a:t> a </a:t>
            </a:r>
            <a:r>
              <a:rPr lang="it-IT" sz="1600" cap="small" dirty="0" err="1" smtClean="0"/>
              <a:t>Montelanico</a:t>
            </a:r>
            <a:r>
              <a:rPr lang="it-IT" sz="1600" cap="small" dirty="0" smtClean="0"/>
              <a:t> in provincia di Roma, </a:t>
            </a:r>
          </a:p>
          <a:p>
            <a:pPr algn="ctr"/>
            <a:r>
              <a:rPr lang="it-IT" sz="1600" cap="small" dirty="0" smtClean="0"/>
              <a:t>Castello di </a:t>
            </a:r>
            <a:r>
              <a:rPr lang="it-IT" sz="1600" cap="small" dirty="0" err="1" smtClean="0"/>
              <a:t>Proceno</a:t>
            </a:r>
            <a:r>
              <a:rPr lang="it-IT" sz="1600" cap="small" dirty="0" smtClean="0"/>
              <a:t> in provincia di </a:t>
            </a:r>
            <a:r>
              <a:rPr lang="it-IT" sz="1600" cap="small" dirty="0" smtClean="0"/>
              <a:t>Viterbo</a:t>
            </a:r>
            <a:endParaRPr lang="it-IT" sz="1600" b="1" cap="small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899592" y="5229200"/>
            <a:ext cx="8083550" cy="919401"/>
          </a:xfrm>
          <a:prstGeom prst="round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b="1" cap="small" dirty="0" smtClean="0"/>
              <a:t>La rete degli </a:t>
            </a:r>
            <a:r>
              <a:rPr lang="it-IT" sz="1600" b="1" cap="small" dirty="0" err="1" smtClean="0"/>
              <a:t>Ecoalberghi</a:t>
            </a:r>
            <a:endParaRPr lang="it-IT" sz="1600" b="1" cap="small" dirty="0" smtClean="0"/>
          </a:p>
          <a:p>
            <a:pPr algn="ctr"/>
            <a:r>
              <a:rPr lang="it-IT" sz="1600" cap="small" dirty="0" smtClean="0"/>
              <a:t>lanciata e sostenuta da </a:t>
            </a:r>
            <a:r>
              <a:rPr lang="it-IT" sz="1600" b="1" cap="small" dirty="0" err="1" smtClean="0"/>
              <a:t>Federalberghi</a:t>
            </a:r>
            <a:r>
              <a:rPr lang="it-IT" sz="1600" b="1" cap="small" dirty="0" smtClean="0"/>
              <a:t> Roma</a:t>
            </a:r>
            <a:r>
              <a:rPr lang="it-IT" sz="1600" cap="small" dirty="0" smtClean="0"/>
              <a:t> a favore di</a:t>
            </a:r>
          </a:p>
          <a:p>
            <a:pPr algn="ctr"/>
            <a:r>
              <a:rPr lang="it-IT" sz="1600" cap="small" dirty="0" smtClean="0"/>
              <a:t>un turismo sostenibile e del risparmio energetico</a:t>
            </a:r>
            <a:endParaRPr lang="it-IT" sz="1600" b="1" cap="small" dirty="0"/>
          </a:p>
        </p:txBody>
      </p:sp>
      <p:sp>
        <p:nvSpPr>
          <p:cNvPr id="9" name="Callout con freccia in giù 8"/>
          <p:cNvSpPr/>
          <p:nvPr/>
        </p:nvSpPr>
        <p:spPr>
          <a:xfrm>
            <a:off x="899592" y="764704"/>
            <a:ext cx="8064896" cy="565785"/>
          </a:xfrm>
          <a:prstGeom prst="downArrowCallou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b="1" cap="small" dirty="0" smtClean="0"/>
              <a:t>Iniziative e Buone Pratiche – </a:t>
            </a:r>
            <a:r>
              <a:rPr lang="it-IT" cap="small" dirty="0" smtClean="0"/>
              <a:t>nel Lazio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2061</TotalTime>
  <Words>861</Words>
  <Application>Microsoft Office PowerPoint</Application>
  <PresentationFormat>Presentazione su schermo (4:3)</PresentationFormat>
  <Paragraphs>109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Tema di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Alatri Federica</dc:creator>
  <cp:lastModifiedBy> </cp:lastModifiedBy>
  <cp:revision>456</cp:revision>
  <dcterms:created xsi:type="dcterms:W3CDTF">2009-12-11T16:20:03Z</dcterms:created>
  <dcterms:modified xsi:type="dcterms:W3CDTF">2010-06-23T15:46:34Z</dcterms:modified>
</cp:coreProperties>
</file>