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335" r:id="rId2"/>
    <p:sldId id="257" r:id="rId3"/>
    <p:sldId id="258" r:id="rId4"/>
    <p:sldId id="336" r:id="rId5"/>
    <p:sldId id="259" r:id="rId6"/>
    <p:sldId id="260" r:id="rId7"/>
    <p:sldId id="261" r:id="rId8"/>
    <p:sldId id="262" r:id="rId9"/>
    <p:sldId id="263" r:id="rId10"/>
    <p:sldId id="264" r:id="rId11"/>
    <p:sldId id="265" r:id="rId12"/>
    <p:sldId id="266" r:id="rId13"/>
    <p:sldId id="311" r:id="rId14"/>
    <p:sldId id="267" r:id="rId15"/>
    <p:sldId id="268" r:id="rId16"/>
    <p:sldId id="269" r:id="rId17"/>
    <p:sldId id="270" r:id="rId18"/>
    <p:sldId id="271" r:id="rId19"/>
    <p:sldId id="272" r:id="rId20"/>
    <p:sldId id="273" r:id="rId21"/>
    <p:sldId id="274" r:id="rId22"/>
    <p:sldId id="275" r:id="rId23"/>
    <p:sldId id="276" r:id="rId24"/>
    <p:sldId id="277" r:id="rId25"/>
    <p:sldId id="331" r:id="rId26"/>
    <p:sldId id="278" r:id="rId27"/>
    <p:sldId id="279" r:id="rId28"/>
    <p:sldId id="280" r:id="rId29"/>
    <p:sldId id="281" r:id="rId30"/>
    <p:sldId id="282" r:id="rId31"/>
    <p:sldId id="283" r:id="rId32"/>
    <p:sldId id="284" r:id="rId33"/>
    <p:sldId id="286" r:id="rId34"/>
    <p:sldId id="287" r:id="rId35"/>
    <p:sldId id="289" r:id="rId36"/>
    <p:sldId id="290" r:id="rId37"/>
    <p:sldId id="291" r:id="rId38"/>
    <p:sldId id="292" r:id="rId39"/>
    <p:sldId id="293" r:id="rId40"/>
    <p:sldId id="294" r:id="rId41"/>
    <p:sldId id="298" r:id="rId42"/>
    <p:sldId id="332" r:id="rId43"/>
    <p:sldId id="299" r:id="rId44"/>
    <p:sldId id="300" r:id="rId45"/>
    <p:sldId id="301" r:id="rId46"/>
    <p:sldId id="333" r:id="rId47"/>
    <p:sldId id="302" r:id="rId48"/>
    <p:sldId id="334" r:id="rId49"/>
    <p:sldId id="304" r:id="rId50"/>
    <p:sldId id="305" r:id="rId51"/>
    <p:sldId id="306" r:id="rId52"/>
    <p:sldId id="307" r:id="rId53"/>
    <p:sldId id="308" r:id="rId54"/>
    <p:sldId id="309" r:id="rId55"/>
    <p:sldId id="310" r:id="rId5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3167" autoAdjust="0"/>
  </p:normalViewPr>
  <p:slideViewPr>
    <p:cSldViewPr>
      <p:cViewPr>
        <p:scale>
          <a:sx n="70" d="100"/>
          <a:sy n="70" d="100"/>
        </p:scale>
        <p:origin x="-1164" y="-79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86"/>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9C3BA4-2B98-4219-81A0-B314E3393C14}" type="datetimeFigureOut">
              <a:rPr lang="it-IT" smtClean="0"/>
              <a:pPr/>
              <a:t>07/07/2009</a:t>
            </a:fld>
            <a:endParaRPr lang="it-IT" dirty="0"/>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D2DA50-9792-4CDD-8469-C6D2F3B95095}" type="slidenum">
              <a:rPr lang="it-IT" smtClean="0"/>
              <a:pPr/>
              <a:t>‹N›</a:t>
            </a:fld>
            <a:endParaRPr lang="it-IT"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90D2DA50-9792-4CDD-8469-C6D2F3B95095}" type="slidenum">
              <a:rPr lang="it-IT" smtClean="0"/>
              <a:pPr/>
              <a:t>3</a:t>
            </a:fld>
            <a:endParaRPr lang="it-IT"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90D2DA50-9792-4CDD-8469-C6D2F3B95095}" type="slidenum">
              <a:rPr lang="it-IT" smtClean="0"/>
              <a:pPr/>
              <a:t>37</a:t>
            </a:fld>
            <a:endParaRPr lang="it-IT"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90D2DA50-9792-4CDD-8469-C6D2F3B95095}" type="slidenum">
              <a:rPr lang="it-IT" smtClean="0"/>
              <a:pPr/>
              <a:t>41</a:t>
            </a:fld>
            <a:endParaRPr lang="it-IT"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90D2DA50-9792-4CDD-8469-C6D2F3B95095}" type="slidenum">
              <a:rPr lang="it-IT" smtClean="0"/>
              <a:pPr/>
              <a:t>47</a:t>
            </a:fld>
            <a:endParaRPr lang="it-IT"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06884E2-5334-4CF3-819D-5ADA8F11871A}" type="datetimeFigureOut">
              <a:rPr lang="it-IT" smtClean="0"/>
              <a:pPr/>
              <a:t>07/07/2009</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80EF9D1-9E67-4EC1-8D5F-25786B786E38}" type="slidenum">
              <a:rPr lang="it-IT" smtClean="0"/>
              <a:pPr/>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06884E2-5334-4CF3-819D-5ADA8F11871A}" type="datetimeFigureOut">
              <a:rPr lang="it-IT" smtClean="0"/>
              <a:pPr/>
              <a:t>07/07/2009</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80EF9D1-9E67-4EC1-8D5F-25786B786E38}"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06884E2-5334-4CF3-819D-5ADA8F11871A}" type="datetimeFigureOut">
              <a:rPr lang="it-IT" smtClean="0"/>
              <a:pPr/>
              <a:t>07/07/2009</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80EF9D1-9E67-4EC1-8D5F-25786B786E38}" type="slidenum">
              <a:rPr lang="it-IT" smtClean="0"/>
              <a:pPr/>
              <a:t>‹N›</a:t>
            </a:fld>
            <a:endParaRPr lang="it-I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06884E2-5334-4CF3-819D-5ADA8F11871A}" type="datetimeFigureOut">
              <a:rPr lang="it-IT" smtClean="0"/>
              <a:pPr/>
              <a:t>07/07/2009</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980EF9D1-9E67-4EC1-8D5F-25786B786E38}"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06884E2-5334-4CF3-819D-5ADA8F11871A}" type="datetimeFigureOut">
              <a:rPr lang="it-IT" smtClean="0"/>
              <a:pPr/>
              <a:t>07/07/2009</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980EF9D1-9E67-4EC1-8D5F-25786B786E38}" type="slidenum">
              <a:rPr lang="it-IT" smtClean="0"/>
              <a:pPr/>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06884E2-5334-4CF3-819D-5ADA8F11871A}" type="datetimeFigureOut">
              <a:rPr lang="it-IT" smtClean="0"/>
              <a:pPr/>
              <a:t>07/07/2009</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980EF9D1-9E67-4EC1-8D5F-25786B786E38}"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06884E2-5334-4CF3-819D-5ADA8F11871A}" type="datetimeFigureOut">
              <a:rPr lang="it-IT" smtClean="0"/>
              <a:pPr/>
              <a:t>07/07/2009</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980EF9D1-9E67-4EC1-8D5F-25786B786E38}"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06884E2-5334-4CF3-819D-5ADA8F11871A}" type="datetimeFigureOut">
              <a:rPr lang="it-IT" smtClean="0"/>
              <a:pPr/>
              <a:t>07/07/2009</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980EF9D1-9E67-4EC1-8D5F-25786B786E38}"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06884E2-5334-4CF3-819D-5ADA8F11871A}" type="datetimeFigureOut">
              <a:rPr lang="it-IT" smtClean="0"/>
              <a:pPr/>
              <a:t>07/07/2009</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980EF9D1-9E67-4EC1-8D5F-25786B786E38}" type="slidenum">
              <a:rPr lang="it-IT" smtClean="0"/>
              <a:pPr/>
              <a:t>‹N›</a:t>
            </a:fld>
            <a:endParaRPr lang="it-I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06884E2-5334-4CF3-819D-5ADA8F11871A}" type="datetimeFigureOut">
              <a:rPr lang="it-IT" smtClean="0"/>
              <a:pPr/>
              <a:t>07/07/2009</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80EF9D1-9E67-4EC1-8D5F-25786B786E38}"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06884E2-5334-4CF3-819D-5ADA8F11871A}" type="datetimeFigureOut">
              <a:rPr lang="it-IT" smtClean="0"/>
              <a:pPr/>
              <a:t>07/07/2009</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80EF9D1-9E67-4EC1-8D5F-25786B786E38}"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6884E2-5334-4CF3-819D-5ADA8F11871A}" type="datetimeFigureOut">
              <a:rPr lang="it-IT" smtClean="0"/>
              <a:pPr/>
              <a:t>07/07/2009</a:t>
            </a:fld>
            <a:endParaRPr lang="it-IT" dirty="0"/>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0EF9D1-9E67-4EC1-8D5F-25786B786E38}" type="slidenum">
              <a:rPr lang="it-IT" smtClean="0"/>
              <a:pPr/>
              <a:t>‹N›</a:t>
            </a:fld>
            <a:endParaRPr lang="it-IT"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ctrTitle"/>
          </p:nvPr>
        </p:nvSpPr>
        <p:spPr>
          <a:xfrm>
            <a:off x="685800" y="543328"/>
            <a:ext cx="7772400" cy="2000264"/>
          </a:xfrm>
        </p:spPr>
        <p:txBody>
          <a:bodyPr>
            <a:normAutofit/>
          </a:bodyPr>
          <a:lstStyle/>
          <a:p>
            <a:r>
              <a:rPr lang="it-IT" sz="2800" dirty="0" smtClean="0"/>
              <a:t>MASTER DI I LIVELLO</a:t>
            </a:r>
            <a:br>
              <a:rPr lang="it-IT" sz="2800" dirty="0" smtClean="0"/>
            </a:br>
            <a:r>
              <a:rPr lang="it-IT" sz="2800" dirty="0" smtClean="0"/>
              <a:t>“Promozione del territorio: Turismo e heritage”</a:t>
            </a:r>
            <a:br>
              <a:rPr lang="it-IT" sz="2800" dirty="0" smtClean="0"/>
            </a:br>
            <a:r>
              <a:rPr lang="it-IT" sz="2800" dirty="0" smtClean="0"/>
              <a:t>IV EDIZIONE 2008-2009</a:t>
            </a:r>
            <a:endParaRPr lang="it-IT" sz="2800" dirty="0"/>
          </a:p>
        </p:txBody>
      </p:sp>
      <p:sp>
        <p:nvSpPr>
          <p:cNvPr id="6" name="CasellaDiTesto 5"/>
          <p:cNvSpPr txBox="1"/>
          <p:nvPr/>
        </p:nvSpPr>
        <p:spPr>
          <a:xfrm>
            <a:off x="2143108" y="2448912"/>
            <a:ext cx="4857784" cy="830997"/>
          </a:xfrm>
          <a:prstGeom prst="rect">
            <a:avLst/>
          </a:prstGeom>
          <a:noFill/>
        </p:spPr>
        <p:txBody>
          <a:bodyPr wrap="square" rtlCol="0">
            <a:spAutoFit/>
          </a:bodyPr>
          <a:lstStyle/>
          <a:p>
            <a:r>
              <a:rPr lang="it-IT" sz="2400" b="1" i="1" dirty="0" smtClean="0"/>
              <a:t>SISTEMA E MERCATO DEL TURISMO: PRODUZIONE/OFFERTA E DOMANDA</a:t>
            </a:r>
            <a:endParaRPr lang="it-IT" sz="2400" b="1" i="1" dirty="0"/>
          </a:p>
        </p:txBody>
      </p:sp>
      <p:sp>
        <p:nvSpPr>
          <p:cNvPr id="7" name="CasellaDiTesto 6"/>
          <p:cNvSpPr txBox="1"/>
          <p:nvPr/>
        </p:nvSpPr>
        <p:spPr>
          <a:xfrm>
            <a:off x="1285852" y="3775740"/>
            <a:ext cx="6572296" cy="1015663"/>
          </a:xfrm>
          <a:prstGeom prst="rect">
            <a:avLst/>
          </a:prstGeom>
          <a:noFill/>
        </p:spPr>
        <p:txBody>
          <a:bodyPr wrap="square" rtlCol="0">
            <a:spAutoFit/>
          </a:bodyPr>
          <a:lstStyle/>
          <a:p>
            <a:pPr algn="ctr"/>
            <a:r>
              <a:rPr lang="it-IT" sz="2000" b="1" dirty="0" smtClean="0"/>
              <a:t>Federica Alatri</a:t>
            </a:r>
          </a:p>
          <a:p>
            <a:pPr algn="ctr"/>
            <a:r>
              <a:rPr lang="it-IT" sz="2000" b="1" dirty="0" smtClean="0"/>
              <a:t>Presidente Agenzia Regionale per la Promozione Turistica </a:t>
            </a:r>
          </a:p>
          <a:p>
            <a:pPr algn="ctr"/>
            <a:r>
              <a:rPr lang="it-IT" sz="2000" b="1" dirty="0" smtClean="0"/>
              <a:t>di Roma e del Lazio</a:t>
            </a:r>
            <a:endParaRPr lang="it-IT" sz="2000" b="1" dirty="0"/>
          </a:p>
        </p:txBody>
      </p:sp>
      <p:sp>
        <p:nvSpPr>
          <p:cNvPr id="8" name="CasellaDiTesto 7"/>
          <p:cNvSpPr txBox="1"/>
          <p:nvPr/>
        </p:nvSpPr>
        <p:spPr>
          <a:xfrm>
            <a:off x="3107521" y="5208554"/>
            <a:ext cx="2928958" cy="738664"/>
          </a:xfrm>
          <a:prstGeom prst="rect">
            <a:avLst/>
          </a:prstGeom>
          <a:noFill/>
        </p:spPr>
        <p:txBody>
          <a:bodyPr wrap="square" rtlCol="0">
            <a:spAutoFit/>
          </a:bodyPr>
          <a:lstStyle/>
          <a:p>
            <a:pPr algn="ctr"/>
            <a:r>
              <a:rPr lang="it-IT" b="1" i="1" dirty="0" smtClean="0"/>
              <a:t>Università Europea di Roma</a:t>
            </a:r>
          </a:p>
          <a:p>
            <a:pPr algn="ctr"/>
            <a:endParaRPr lang="it-IT" sz="800" b="1" i="1" dirty="0" smtClean="0"/>
          </a:p>
          <a:p>
            <a:pPr algn="ctr"/>
            <a:r>
              <a:rPr lang="it-IT" sz="1600" dirty="0" smtClean="0"/>
              <a:t>Roma, venerdì 10 Luglio 2009</a:t>
            </a:r>
            <a:endParaRPr lang="it-IT" sz="1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868670"/>
            <a:ext cx="8229600" cy="1143000"/>
          </a:xfrm>
        </p:spPr>
        <p:txBody>
          <a:bodyPr>
            <a:normAutofit/>
          </a:bodyPr>
          <a:lstStyle/>
          <a:p>
            <a:r>
              <a:rPr lang="it-IT" sz="4000" b="1" cap="small" dirty="0" smtClean="0"/>
              <a:t>Cosa si intende per turismo</a:t>
            </a:r>
            <a:endParaRPr lang="it-IT" sz="4000" b="1" cap="small"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82958" y="519339"/>
            <a:ext cx="8229600" cy="1143000"/>
          </a:xfrm>
        </p:spPr>
        <p:txBody>
          <a:bodyPr>
            <a:normAutofit/>
          </a:bodyPr>
          <a:lstStyle/>
          <a:p>
            <a:pPr algn="l"/>
            <a:r>
              <a:rPr lang="it-IT" sz="2400" i="1" dirty="0" smtClean="0"/>
              <a:t>Definizioni</a:t>
            </a:r>
            <a:endParaRPr lang="it-IT" sz="2400" i="1" dirty="0"/>
          </a:p>
        </p:txBody>
      </p:sp>
      <p:sp>
        <p:nvSpPr>
          <p:cNvPr id="3" name="Segnaposto contenuto 2"/>
          <p:cNvSpPr>
            <a:spLocks noGrp="1"/>
          </p:cNvSpPr>
          <p:nvPr>
            <p:ph idx="1"/>
          </p:nvPr>
        </p:nvSpPr>
        <p:spPr>
          <a:xfrm>
            <a:off x="457200" y="1072161"/>
            <a:ext cx="8229600" cy="5053975"/>
          </a:xfrm>
        </p:spPr>
        <p:txBody>
          <a:bodyPr>
            <a:noAutofit/>
          </a:bodyPr>
          <a:lstStyle/>
          <a:p>
            <a:pPr>
              <a:lnSpc>
                <a:spcPct val="150000"/>
              </a:lnSpc>
              <a:spcBef>
                <a:spcPct val="0"/>
              </a:spcBef>
              <a:buClr>
                <a:srgbClr val="474747"/>
              </a:buClr>
              <a:buNone/>
            </a:pPr>
            <a:endParaRPr lang="it-IT" sz="1400" b="1" dirty="0" smtClean="0"/>
          </a:p>
          <a:p>
            <a:pPr>
              <a:lnSpc>
                <a:spcPct val="150000"/>
              </a:lnSpc>
              <a:spcBef>
                <a:spcPct val="0"/>
              </a:spcBef>
              <a:buClr>
                <a:srgbClr val="474747"/>
              </a:buClr>
            </a:pPr>
            <a:r>
              <a:rPr lang="it-IT" sz="1800" dirty="0" smtClean="0"/>
              <a:t>Il </a:t>
            </a:r>
            <a:r>
              <a:rPr lang="it-IT" sz="1800" b="1" dirty="0" smtClean="0"/>
              <a:t>turismo</a:t>
            </a:r>
            <a:r>
              <a:rPr lang="it-IT" sz="1800" dirty="0" smtClean="0"/>
              <a:t> è la pratica, l'azione svolta da coloro che viaggiano e visitano luoghi a scopo di svago, conoscenza e istruzione; secondo la definizione dell'Organizzazione Mondiale del Turismo  (</a:t>
            </a:r>
            <a:r>
              <a:rPr lang="it-IT" sz="1800" i="1" dirty="0" smtClean="0"/>
              <a:t>World Tourism Organization</a:t>
            </a:r>
            <a:r>
              <a:rPr lang="it-IT" sz="1800" dirty="0" smtClean="0"/>
              <a:t>, un dipartimento delle Nazioni Unite), un </a:t>
            </a:r>
            <a:r>
              <a:rPr lang="it-IT" sz="1800" b="1" dirty="0" smtClean="0"/>
              <a:t>turista</a:t>
            </a:r>
            <a:r>
              <a:rPr lang="it-IT" sz="1800" dirty="0" smtClean="0"/>
              <a:t> è chiunque viaggi in paesi diversi da quello in cui ha la sua residenza abituale, al di fuori del proprio ambiente quotidiano, per un periodo di almeno una notte ma non superiore ad un anno e il cui scopo abituale sia diverso dall’esercizio di ogni attività remunerata all’interno del paese visitato. In questo termine sono inclusi coloro che viaggiano per: svago, riposo e vacanza; per visitare amici e parenti; per motivi di affari e professionali, per motivi di salute, religiosi/pellegrinaggio e altro.</a:t>
            </a:r>
          </a:p>
          <a:p>
            <a:pPr>
              <a:lnSpc>
                <a:spcPct val="150000"/>
              </a:lnSpc>
              <a:spcBef>
                <a:spcPct val="0"/>
              </a:spcBef>
              <a:buClr>
                <a:srgbClr val="474747"/>
              </a:buClr>
            </a:pPr>
            <a:endParaRPr lang="it-IT" sz="1400" dirty="0" smtClean="0"/>
          </a:p>
        </p:txBody>
      </p:sp>
      <p:sp>
        <p:nvSpPr>
          <p:cNvPr id="4" name="CasellaDiTesto 3"/>
          <p:cNvSpPr txBox="1"/>
          <p:nvPr/>
        </p:nvSpPr>
        <p:spPr>
          <a:xfrm>
            <a:off x="5498352" y="6276070"/>
            <a:ext cx="3429024" cy="369332"/>
          </a:xfrm>
          <a:prstGeom prst="rect">
            <a:avLst/>
          </a:prstGeom>
          <a:noFill/>
        </p:spPr>
        <p:txBody>
          <a:bodyPr wrap="square" rtlCol="0">
            <a:spAutoFit/>
          </a:bodyPr>
          <a:lstStyle/>
          <a:p>
            <a:r>
              <a:rPr lang="it-IT" dirty="0" smtClean="0"/>
              <a:t>COSA SI INTENDE PER TURISMO</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600201"/>
            <a:ext cx="8229600" cy="3186122"/>
          </a:xfrm>
        </p:spPr>
        <p:txBody>
          <a:bodyPr>
            <a:normAutofit/>
          </a:bodyPr>
          <a:lstStyle/>
          <a:p>
            <a:pPr>
              <a:lnSpc>
                <a:spcPct val="150000"/>
              </a:lnSpc>
              <a:spcBef>
                <a:spcPct val="0"/>
              </a:spcBef>
              <a:buClr>
                <a:srgbClr val="474747"/>
              </a:buClr>
            </a:pPr>
            <a:r>
              <a:rPr lang="it-IT" sz="1800" dirty="0" smtClean="0"/>
              <a:t>In senso economico il turismo </a:t>
            </a:r>
            <a:r>
              <a:rPr lang="it-IT" sz="1800" i="1" dirty="0" smtClean="0"/>
              <a:t>è lo spostamento dei consumi nello spazio</a:t>
            </a:r>
          </a:p>
          <a:p>
            <a:pPr>
              <a:lnSpc>
                <a:spcPct val="150000"/>
              </a:lnSpc>
              <a:spcBef>
                <a:spcPct val="0"/>
              </a:spcBef>
              <a:buClr>
                <a:srgbClr val="474747"/>
              </a:buClr>
            </a:pPr>
            <a:endParaRPr lang="it-IT" sz="1800" i="1" dirty="0" smtClean="0"/>
          </a:p>
          <a:p>
            <a:pPr>
              <a:lnSpc>
                <a:spcPct val="150000"/>
              </a:lnSpc>
              <a:spcBef>
                <a:spcPct val="0"/>
              </a:spcBef>
              <a:buClr>
                <a:srgbClr val="474747"/>
              </a:buClr>
            </a:pPr>
            <a:r>
              <a:rPr lang="it-IT" sz="1800" dirty="0" smtClean="0"/>
              <a:t>La teoria moderna comprende anche </a:t>
            </a:r>
            <a:r>
              <a:rPr lang="it-IT" sz="1800" i="1" dirty="0" smtClean="0"/>
              <a:t>il turismo d’affari</a:t>
            </a:r>
            <a:r>
              <a:rPr lang="it-IT" sz="1800" dirty="0" smtClean="0"/>
              <a:t> nel flusso turistico, purché ciò non origini un lungo rapporto di lavoro nella località di destinazione. </a:t>
            </a:r>
            <a:r>
              <a:rPr lang="it-IT" sz="1800" i="1" dirty="0" smtClean="0"/>
              <a:t>E’ però richiesto un soggiorno di almeno 24 ore o un pernottamento</a:t>
            </a:r>
            <a:r>
              <a:rPr lang="it-IT" sz="1800" dirty="0" smtClean="0"/>
              <a:t>  </a:t>
            </a:r>
            <a:r>
              <a:rPr lang="it-IT" sz="1800" i="1" dirty="0" smtClean="0"/>
              <a:t>(World </a:t>
            </a:r>
            <a:r>
              <a:rPr lang="it-IT" sz="1800" i="1" dirty="0" err="1" smtClean="0"/>
              <a:t>Travel</a:t>
            </a:r>
            <a:r>
              <a:rPr lang="it-IT" sz="1800" i="1" dirty="0" smtClean="0"/>
              <a:t> </a:t>
            </a:r>
            <a:r>
              <a:rPr lang="it-IT" sz="1800" i="1" dirty="0" err="1" smtClean="0"/>
              <a:t>Organization</a:t>
            </a:r>
            <a:r>
              <a:rPr lang="it-IT" sz="1800" i="1" dirty="0" smtClean="0"/>
              <a:t>)  </a:t>
            </a:r>
          </a:p>
          <a:p>
            <a:pPr>
              <a:buNone/>
            </a:pPr>
            <a:endParaRPr lang="it-IT" dirty="0"/>
          </a:p>
        </p:txBody>
      </p:sp>
      <p:sp>
        <p:nvSpPr>
          <p:cNvPr id="4" name="CasellaDiTesto 3"/>
          <p:cNvSpPr txBox="1"/>
          <p:nvPr/>
        </p:nvSpPr>
        <p:spPr>
          <a:xfrm>
            <a:off x="5498352" y="6276070"/>
            <a:ext cx="3429024" cy="369332"/>
          </a:xfrm>
          <a:prstGeom prst="rect">
            <a:avLst/>
          </a:prstGeom>
          <a:noFill/>
        </p:spPr>
        <p:txBody>
          <a:bodyPr wrap="square" rtlCol="0">
            <a:spAutoFit/>
          </a:bodyPr>
          <a:lstStyle/>
          <a:p>
            <a:r>
              <a:rPr lang="it-IT" dirty="0" smtClean="0"/>
              <a:t>COSA SI INTENDE PER TURISMO</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2985"/>
            <a:ext cx="8229600" cy="1143000"/>
          </a:xfrm>
        </p:spPr>
        <p:txBody>
          <a:bodyPr>
            <a:normAutofit/>
          </a:bodyPr>
          <a:lstStyle/>
          <a:p>
            <a:pPr algn="l"/>
            <a:r>
              <a:rPr lang="it-IT" sz="2400" i="1" dirty="0" smtClean="0"/>
              <a:t>Motivazione al viaggio</a:t>
            </a:r>
            <a:endParaRPr lang="it-IT" sz="2400" i="1" dirty="0"/>
          </a:p>
        </p:txBody>
      </p:sp>
      <p:sp>
        <p:nvSpPr>
          <p:cNvPr id="3" name="Segnaposto contenuto 2"/>
          <p:cNvSpPr>
            <a:spLocks noGrp="1"/>
          </p:cNvSpPr>
          <p:nvPr>
            <p:ph idx="1"/>
          </p:nvPr>
        </p:nvSpPr>
        <p:spPr>
          <a:xfrm>
            <a:off x="457200" y="1331489"/>
            <a:ext cx="8229600" cy="5097907"/>
          </a:xfrm>
        </p:spPr>
        <p:txBody>
          <a:bodyPr>
            <a:normAutofit/>
          </a:bodyPr>
          <a:lstStyle/>
          <a:p>
            <a:r>
              <a:rPr lang="it-IT" sz="2000" b="1" dirty="0" smtClean="0"/>
              <a:t>Motivi di lavoro / affari </a:t>
            </a:r>
            <a:endParaRPr lang="it-IT" sz="2000" dirty="0"/>
          </a:p>
          <a:p>
            <a:pPr>
              <a:buNone/>
            </a:pPr>
            <a:r>
              <a:rPr lang="it-IT" sz="2000" dirty="0" smtClean="0"/>
              <a:t>       Espressa dai: </a:t>
            </a:r>
          </a:p>
          <a:p>
            <a:pPr>
              <a:buNone/>
            </a:pPr>
            <a:r>
              <a:rPr lang="it-IT" sz="2000" dirty="0"/>
              <a:t> </a:t>
            </a:r>
            <a:r>
              <a:rPr lang="it-IT" sz="2000" dirty="0" smtClean="0"/>
              <a:t>     -  soggetti che si recano in un paese diverso da quello in cui svolgono normalmente la propria attività lavorativa per intraprendere una qualsiasi attività professionale: vendite, trattative commerciali, missioni, riunioni di lavoro, convegni, corsi di formazione, installazione di impianti, ecc…</a:t>
            </a:r>
          </a:p>
          <a:p>
            <a:pPr>
              <a:buNone/>
            </a:pPr>
            <a:r>
              <a:rPr lang="it-IT" sz="2000" dirty="0"/>
              <a:t> </a:t>
            </a:r>
            <a:r>
              <a:rPr lang="it-IT" sz="2000" dirty="0" smtClean="0"/>
              <a:t>      -  lavoratori stagionali o frontalieri. Le spese considerate sono tutte quelle sostenute dal viaggiatore, pagate da quest'ultimo o dal proprio datore di lavoro</a:t>
            </a:r>
          </a:p>
          <a:p>
            <a:r>
              <a:rPr lang="it-IT" sz="2000" b="1" dirty="0" smtClean="0"/>
              <a:t>Motivi personali </a:t>
            </a:r>
            <a:endParaRPr lang="it-IT" sz="2000" dirty="0" smtClean="0"/>
          </a:p>
          <a:p>
            <a:pPr>
              <a:buNone/>
            </a:pPr>
            <a:r>
              <a:rPr lang="it-IT" sz="2000" dirty="0" smtClean="0"/>
              <a:t>      Espressa dai soggetti che si recano all’estero per ragioni non inerenti all'ambito lavorativo dei soggetti stessi: vacanze ed altre attività ricreative, attività culturali, visite a parenti ed amici, acquisti, pellegrinaggio ed altri motivi religiosi, studio, cure mediche o termali, ecc..</a:t>
            </a:r>
          </a:p>
          <a:p>
            <a:pPr>
              <a:buNone/>
            </a:pPr>
            <a:r>
              <a:rPr lang="it-IT" sz="2000" dirty="0" smtClean="0"/>
              <a:t>   </a:t>
            </a:r>
          </a:p>
          <a:p>
            <a:pPr>
              <a:buNone/>
            </a:pPr>
            <a:endParaRPr lang="it-IT" sz="2000" dirty="0"/>
          </a:p>
        </p:txBody>
      </p:sp>
      <p:sp>
        <p:nvSpPr>
          <p:cNvPr id="4" name="CasellaDiTesto 3"/>
          <p:cNvSpPr txBox="1"/>
          <p:nvPr/>
        </p:nvSpPr>
        <p:spPr>
          <a:xfrm>
            <a:off x="5498352" y="6276070"/>
            <a:ext cx="3429024" cy="369332"/>
          </a:xfrm>
          <a:prstGeom prst="rect">
            <a:avLst/>
          </a:prstGeom>
          <a:noFill/>
        </p:spPr>
        <p:txBody>
          <a:bodyPr wrap="square" rtlCol="0">
            <a:spAutoFit/>
          </a:bodyPr>
          <a:lstStyle/>
          <a:p>
            <a:r>
              <a:rPr lang="it-IT" dirty="0" smtClean="0"/>
              <a:t>COSA SI INTENDE PER TURISMO</a:t>
            </a:r>
            <a:endParaRPr lang="it-IT" dirty="0"/>
          </a:p>
        </p:txBody>
      </p:sp>
      <p:sp>
        <p:nvSpPr>
          <p:cNvPr id="5" name="CasellaDiTesto 4"/>
          <p:cNvSpPr txBox="1"/>
          <p:nvPr/>
        </p:nvSpPr>
        <p:spPr>
          <a:xfrm>
            <a:off x="778534" y="5959824"/>
            <a:ext cx="2643206" cy="307777"/>
          </a:xfrm>
          <a:prstGeom prst="rect">
            <a:avLst/>
          </a:prstGeom>
          <a:noFill/>
        </p:spPr>
        <p:txBody>
          <a:bodyPr wrap="square" rtlCol="0">
            <a:spAutoFit/>
          </a:bodyPr>
          <a:lstStyle/>
          <a:p>
            <a:r>
              <a:rPr lang="it-IT" sz="1400" dirty="0" smtClean="0"/>
              <a:t>Fonte: Banca d’Italia</a:t>
            </a:r>
            <a:endParaRPr lang="it-IT" sz="1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3353"/>
            <a:ext cx="8229600" cy="1143000"/>
          </a:xfrm>
        </p:spPr>
        <p:txBody>
          <a:bodyPr>
            <a:normAutofit/>
          </a:bodyPr>
          <a:lstStyle/>
          <a:p>
            <a:pPr algn="l"/>
            <a:r>
              <a:rPr lang="it-IT" sz="2400" i="1" dirty="0" smtClean="0"/>
              <a:t>Alcune declinazioni</a:t>
            </a:r>
            <a:endParaRPr lang="it-IT" sz="2400" i="1" dirty="0"/>
          </a:p>
        </p:txBody>
      </p:sp>
      <p:sp>
        <p:nvSpPr>
          <p:cNvPr id="3" name="Segnaposto contenuto 2"/>
          <p:cNvSpPr>
            <a:spLocks noGrp="1"/>
          </p:cNvSpPr>
          <p:nvPr>
            <p:ph idx="1"/>
          </p:nvPr>
        </p:nvSpPr>
        <p:spPr/>
        <p:txBody>
          <a:bodyPr>
            <a:normAutofit/>
          </a:bodyPr>
          <a:lstStyle/>
          <a:p>
            <a:pPr>
              <a:lnSpc>
                <a:spcPct val="120000"/>
              </a:lnSpc>
              <a:spcBef>
                <a:spcPct val="50000"/>
              </a:spcBef>
              <a:buClr>
                <a:srgbClr val="474747"/>
              </a:buClr>
            </a:pPr>
            <a:r>
              <a:rPr lang="it-IT" sz="1800" dirty="0"/>
              <a:t>T</a:t>
            </a:r>
            <a:r>
              <a:rPr lang="it-IT" sz="1800" dirty="0" smtClean="0"/>
              <a:t>urismo di vacanza, d’affari, eventi speciali, misto</a:t>
            </a:r>
          </a:p>
          <a:p>
            <a:pPr>
              <a:lnSpc>
                <a:spcPct val="120000"/>
              </a:lnSpc>
              <a:spcBef>
                <a:spcPct val="50000"/>
              </a:spcBef>
              <a:buClr>
                <a:srgbClr val="474747"/>
              </a:buClr>
            </a:pPr>
            <a:r>
              <a:rPr lang="it-IT" sz="1800" dirty="0"/>
              <a:t>T</a:t>
            </a:r>
            <a:r>
              <a:rPr lang="it-IT" sz="1800" dirty="0" smtClean="0"/>
              <a:t>urismo di soggiorno - di itinerario- “</a:t>
            </a:r>
            <a:r>
              <a:rPr lang="it-IT" sz="1800" i="1" dirty="0" smtClean="0"/>
              <a:t>residenziale</a:t>
            </a:r>
            <a:r>
              <a:rPr lang="it-IT" sz="1800" dirty="0" smtClean="0"/>
              <a:t>”</a:t>
            </a:r>
          </a:p>
          <a:p>
            <a:pPr>
              <a:lnSpc>
                <a:spcPct val="120000"/>
              </a:lnSpc>
              <a:spcBef>
                <a:spcPct val="50000"/>
              </a:spcBef>
              <a:buClr>
                <a:srgbClr val="474747"/>
              </a:buClr>
            </a:pPr>
            <a:r>
              <a:rPr lang="it-IT" sz="1800" dirty="0"/>
              <a:t>T</a:t>
            </a:r>
            <a:r>
              <a:rPr lang="it-IT" sz="1800" dirty="0" smtClean="0"/>
              <a:t>urismo indipendente - organizzato</a:t>
            </a:r>
          </a:p>
          <a:p>
            <a:pPr>
              <a:lnSpc>
                <a:spcPct val="120000"/>
              </a:lnSpc>
              <a:spcBef>
                <a:spcPct val="50000"/>
              </a:spcBef>
              <a:buClr>
                <a:srgbClr val="474747"/>
              </a:buClr>
            </a:pPr>
            <a:r>
              <a:rPr lang="it-IT" sz="1800" dirty="0"/>
              <a:t>T</a:t>
            </a:r>
            <a:r>
              <a:rPr lang="it-IT" sz="1800" dirty="0" smtClean="0"/>
              <a:t>urismo individuale - di gruppo</a:t>
            </a:r>
          </a:p>
          <a:p>
            <a:pPr>
              <a:lnSpc>
                <a:spcPct val="120000"/>
              </a:lnSpc>
              <a:spcBef>
                <a:spcPct val="50000"/>
              </a:spcBef>
              <a:buClr>
                <a:srgbClr val="474747"/>
              </a:buClr>
            </a:pPr>
            <a:r>
              <a:rPr lang="it-IT" sz="1800" dirty="0" smtClean="0"/>
              <a:t>Turismo familiare - familiare con bambini -  di singoli</a:t>
            </a:r>
          </a:p>
          <a:p>
            <a:pPr>
              <a:lnSpc>
                <a:spcPct val="120000"/>
              </a:lnSpc>
              <a:spcBef>
                <a:spcPct val="50000"/>
              </a:spcBef>
              <a:buClr>
                <a:srgbClr val="474747"/>
              </a:buClr>
            </a:pPr>
            <a:r>
              <a:rPr lang="it-IT" sz="1800" dirty="0" smtClean="0"/>
              <a:t>Turismo per modalità di trattamento (Only Bed, B&amp;B, Half Board, Full Board)</a:t>
            </a:r>
          </a:p>
          <a:p>
            <a:pPr>
              <a:lnSpc>
                <a:spcPct val="120000"/>
              </a:lnSpc>
              <a:spcBef>
                <a:spcPct val="50000"/>
              </a:spcBef>
              <a:buClr>
                <a:srgbClr val="474747"/>
              </a:buClr>
            </a:pPr>
            <a:r>
              <a:rPr lang="it-IT" sz="1800" dirty="0" smtClean="0"/>
              <a:t>Turismo per modalità di trasporto (es. bus operator, self catering)</a:t>
            </a:r>
          </a:p>
          <a:p>
            <a:pPr>
              <a:buNone/>
            </a:pPr>
            <a:endParaRPr lang="it-IT" sz="1800" dirty="0"/>
          </a:p>
        </p:txBody>
      </p:sp>
      <p:sp>
        <p:nvSpPr>
          <p:cNvPr id="4" name="CasellaDiTesto 3"/>
          <p:cNvSpPr txBox="1"/>
          <p:nvPr/>
        </p:nvSpPr>
        <p:spPr>
          <a:xfrm>
            <a:off x="5498352" y="6276070"/>
            <a:ext cx="3429024" cy="369332"/>
          </a:xfrm>
          <a:prstGeom prst="rect">
            <a:avLst/>
          </a:prstGeom>
          <a:noFill/>
        </p:spPr>
        <p:txBody>
          <a:bodyPr wrap="square" rtlCol="0">
            <a:spAutoFit/>
          </a:bodyPr>
          <a:lstStyle/>
          <a:p>
            <a:r>
              <a:rPr lang="it-IT" dirty="0" smtClean="0"/>
              <a:t>COSA SI INTENDE PER TURISMO</a:t>
            </a:r>
            <a:endParaRPr lang="it-I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428736"/>
            <a:ext cx="8229600" cy="1143000"/>
          </a:xfrm>
        </p:spPr>
        <p:txBody>
          <a:bodyPr/>
          <a:lstStyle/>
          <a:p>
            <a:r>
              <a:rPr lang="it-IT" b="1" cap="small" dirty="0" smtClean="0"/>
              <a:t>Il sistema turistico</a:t>
            </a:r>
            <a:endParaRPr lang="it-IT" b="1" cap="small"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500430" y="3167390"/>
            <a:ext cx="1857388" cy="461665"/>
          </a:xfrm>
          <a:prstGeom prst="rect">
            <a:avLst/>
          </a:prstGeom>
          <a:noFill/>
          <a:ln>
            <a:solidFill>
              <a:schemeClr val="tx1"/>
            </a:solidFill>
          </a:ln>
        </p:spPr>
        <p:txBody>
          <a:bodyPr wrap="square" rtlCol="0">
            <a:spAutoFit/>
          </a:bodyPr>
          <a:lstStyle/>
          <a:p>
            <a:r>
              <a:rPr lang="it-IT" sz="2400" i="1" dirty="0" smtClean="0"/>
              <a:t>I Protagonisti</a:t>
            </a:r>
            <a:endParaRPr lang="it-IT" sz="2400" i="1" dirty="0"/>
          </a:p>
        </p:txBody>
      </p:sp>
      <p:sp>
        <p:nvSpPr>
          <p:cNvPr id="5" name="CasellaDiTesto 4"/>
          <p:cNvSpPr txBox="1"/>
          <p:nvPr/>
        </p:nvSpPr>
        <p:spPr>
          <a:xfrm>
            <a:off x="6429388" y="1071546"/>
            <a:ext cx="2071702" cy="369332"/>
          </a:xfrm>
          <a:prstGeom prst="rect">
            <a:avLst/>
          </a:prstGeom>
          <a:noFill/>
        </p:spPr>
        <p:txBody>
          <a:bodyPr wrap="square" rtlCol="0">
            <a:spAutoFit/>
          </a:bodyPr>
          <a:lstStyle/>
          <a:p>
            <a:endParaRPr lang="it-IT" dirty="0"/>
          </a:p>
        </p:txBody>
      </p:sp>
      <p:sp>
        <p:nvSpPr>
          <p:cNvPr id="6" name="Rettangolo 5"/>
          <p:cNvSpPr/>
          <p:nvPr/>
        </p:nvSpPr>
        <p:spPr>
          <a:xfrm>
            <a:off x="6143636" y="785794"/>
            <a:ext cx="2689391" cy="1815882"/>
          </a:xfrm>
          <a:prstGeom prst="rect">
            <a:avLst/>
          </a:prstGeom>
        </p:spPr>
        <p:txBody>
          <a:bodyPr wrap="none">
            <a:spAutoFit/>
          </a:bodyPr>
          <a:lstStyle/>
          <a:p>
            <a:r>
              <a:rPr lang="it-IT" sz="1600" b="1" u="sng" dirty="0" smtClean="0">
                <a:solidFill>
                  <a:prstClr val="black"/>
                </a:solidFill>
              </a:rPr>
              <a:t>Trasporti</a:t>
            </a:r>
          </a:p>
          <a:p>
            <a:pPr>
              <a:buFont typeface="Arial" pitchFamily="34" charset="0"/>
              <a:buChar char="•"/>
            </a:pPr>
            <a:r>
              <a:rPr lang="it-IT" sz="1600" dirty="0" smtClean="0">
                <a:solidFill>
                  <a:prstClr val="black"/>
                </a:solidFill>
              </a:rPr>
              <a:t> Compagnie aeree, marittime</a:t>
            </a:r>
          </a:p>
          <a:p>
            <a:pPr>
              <a:buFont typeface="Arial" pitchFamily="34" charset="0"/>
              <a:buChar char="•"/>
            </a:pPr>
            <a:r>
              <a:rPr lang="it-IT" sz="1600" dirty="0" smtClean="0">
                <a:solidFill>
                  <a:prstClr val="black"/>
                </a:solidFill>
              </a:rPr>
              <a:t> Ferrovie</a:t>
            </a:r>
          </a:p>
          <a:p>
            <a:pPr>
              <a:buFont typeface="Arial" pitchFamily="34" charset="0"/>
              <a:buChar char="•"/>
            </a:pPr>
            <a:r>
              <a:rPr lang="it-IT" sz="1600" dirty="0" smtClean="0">
                <a:solidFill>
                  <a:prstClr val="black"/>
                </a:solidFill>
              </a:rPr>
              <a:t> Trasporto pubblico, taxi,</a:t>
            </a:r>
          </a:p>
          <a:p>
            <a:pPr>
              <a:buFont typeface="Arial" pitchFamily="34" charset="0"/>
              <a:buChar char="•"/>
            </a:pPr>
            <a:r>
              <a:rPr lang="it-IT" sz="1600" dirty="0" smtClean="0">
                <a:solidFill>
                  <a:prstClr val="black"/>
                </a:solidFill>
              </a:rPr>
              <a:t> Parcheggi</a:t>
            </a:r>
          </a:p>
          <a:p>
            <a:pPr>
              <a:buFont typeface="Arial" pitchFamily="34" charset="0"/>
              <a:buChar char="•"/>
            </a:pPr>
            <a:r>
              <a:rPr lang="it-IT" sz="1600" dirty="0" smtClean="0">
                <a:solidFill>
                  <a:prstClr val="black"/>
                </a:solidFill>
              </a:rPr>
              <a:t> Autostrade</a:t>
            </a:r>
          </a:p>
          <a:p>
            <a:pPr>
              <a:buFont typeface="Arial" pitchFamily="34" charset="0"/>
              <a:buChar char="•"/>
            </a:pPr>
            <a:r>
              <a:rPr lang="it-IT" sz="1600" dirty="0" smtClean="0">
                <a:solidFill>
                  <a:prstClr val="black"/>
                </a:solidFill>
              </a:rPr>
              <a:t> ……….</a:t>
            </a:r>
            <a:endParaRPr lang="it-IT" sz="1600" dirty="0"/>
          </a:p>
        </p:txBody>
      </p:sp>
      <p:sp>
        <p:nvSpPr>
          <p:cNvPr id="7" name="CasellaDiTesto 6"/>
          <p:cNvSpPr txBox="1"/>
          <p:nvPr/>
        </p:nvSpPr>
        <p:spPr>
          <a:xfrm>
            <a:off x="3071802" y="785794"/>
            <a:ext cx="2357454" cy="369332"/>
          </a:xfrm>
          <a:prstGeom prst="rect">
            <a:avLst/>
          </a:prstGeom>
          <a:noFill/>
        </p:spPr>
        <p:txBody>
          <a:bodyPr wrap="square" rtlCol="0">
            <a:spAutoFit/>
          </a:bodyPr>
          <a:lstStyle/>
          <a:p>
            <a:endParaRPr lang="it-IT" dirty="0"/>
          </a:p>
        </p:txBody>
      </p:sp>
      <p:sp>
        <p:nvSpPr>
          <p:cNvPr id="8" name="Rettangolo 7"/>
          <p:cNvSpPr/>
          <p:nvPr/>
        </p:nvSpPr>
        <p:spPr>
          <a:xfrm>
            <a:off x="2928926" y="785794"/>
            <a:ext cx="2510303" cy="1569660"/>
          </a:xfrm>
          <a:prstGeom prst="rect">
            <a:avLst/>
          </a:prstGeom>
        </p:spPr>
        <p:txBody>
          <a:bodyPr wrap="none">
            <a:spAutoFit/>
          </a:bodyPr>
          <a:lstStyle/>
          <a:p>
            <a:r>
              <a:rPr lang="it-IT" sz="1600" b="1" u="sng" dirty="0" smtClean="0">
                <a:solidFill>
                  <a:prstClr val="black"/>
                </a:solidFill>
              </a:rPr>
              <a:t>Organizzazioni Culturali</a:t>
            </a:r>
          </a:p>
          <a:p>
            <a:pPr>
              <a:buFont typeface="Arial" pitchFamily="34" charset="0"/>
              <a:buChar char="•"/>
            </a:pPr>
            <a:r>
              <a:rPr lang="it-IT" sz="1600" dirty="0" smtClean="0">
                <a:solidFill>
                  <a:prstClr val="black"/>
                </a:solidFill>
              </a:rPr>
              <a:t> Musei, monumenti, chiese</a:t>
            </a:r>
          </a:p>
          <a:p>
            <a:pPr>
              <a:buFont typeface="Arial" pitchFamily="34" charset="0"/>
              <a:buChar char="•"/>
            </a:pPr>
            <a:r>
              <a:rPr lang="it-IT" sz="1600" dirty="0" smtClean="0">
                <a:solidFill>
                  <a:prstClr val="black"/>
                </a:solidFill>
              </a:rPr>
              <a:t> Parchi e aree protette</a:t>
            </a:r>
          </a:p>
          <a:p>
            <a:pPr>
              <a:buFont typeface="Arial" pitchFamily="34" charset="0"/>
              <a:buChar char="•"/>
            </a:pPr>
            <a:r>
              <a:rPr lang="it-IT" sz="1600" dirty="0" smtClean="0">
                <a:solidFill>
                  <a:prstClr val="black"/>
                </a:solidFill>
              </a:rPr>
              <a:t> Teatri e cinema</a:t>
            </a:r>
          </a:p>
          <a:p>
            <a:pPr>
              <a:buFont typeface="Arial" pitchFamily="34" charset="0"/>
              <a:buChar char="•"/>
            </a:pPr>
            <a:r>
              <a:rPr lang="it-IT" sz="1600" dirty="0" smtClean="0">
                <a:solidFill>
                  <a:prstClr val="black"/>
                </a:solidFill>
              </a:rPr>
              <a:t> Impianti sportivi e termali</a:t>
            </a:r>
          </a:p>
          <a:p>
            <a:pPr>
              <a:buFont typeface="Arial" pitchFamily="34" charset="0"/>
              <a:buChar char="•"/>
            </a:pPr>
            <a:r>
              <a:rPr lang="it-IT" sz="1600" dirty="0" smtClean="0">
                <a:solidFill>
                  <a:prstClr val="black"/>
                </a:solidFill>
              </a:rPr>
              <a:t> ……….</a:t>
            </a:r>
            <a:endParaRPr lang="it-IT" sz="1600" dirty="0"/>
          </a:p>
        </p:txBody>
      </p:sp>
      <p:sp>
        <p:nvSpPr>
          <p:cNvPr id="9" name="CasellaDiTesto 8"/>
          <p:cNvSpPr txBox="1"/>
          <p:nvPr/>
        </p:nvSpPr>
        <p:spPr>
          <a:xfrm>
            <a:off x="642910" y="1214422"/>
            <a:ext cx="1785950" cy="369332"/>
          </a:xfrm>
          <a:prstGeom prst="rect">
            <a:avLst/>
          </a:prstGeom>
          <a:noFill/>
        </p:spPr>
        <p:txBody>
          <a:bodyPr wrap="square" rtlCol="0">
            <a:spAutoFit/>
          </a:bodyPr>
          <a:lstStyle/>
          <a:p>
            <a:endParaRPr lang="it-IT" dirty="0"/>
          </a:p>
        </p:txBody>
      </p:sp>
      <p:sp>
        <p:nvSpPr>
          <p:cNvPr id="10" name="Rettangolo 9"/>
          <p:cNvSpPr/>
          <p:nvPr/>
        </p:nvSpPr>
        <p:spPr>
          <a:xfrm>
            <a:off x="428596" y="785794"/>
            <a:ext cx="2183868" cy="1815882"/>
          </a:xfrm>
          <a:prstGeom prst="rect">
            <a:avLst/>
          </a:prstGeom>
        </p:spPr>
        <p:txBody>
          <a:bodyPr wrap="none">
            <a:spAutoFit/>
          </a:bodyPr>
          <a:lstStyle/>
          <a:p>
            <a:r>
              <a:rPr lang="it-IT" sz="1600" b="1" u="sng" dirty="0" smtClean="0">
                <a:solidFill>
                  <a:prstClr val="black"/>
                </a:solidFill>
              </a:rPr>
              <a:t>Imprese Ricettive</a:t>
            </a:r>
          </a:p>
          <a:p>
            <a:pPr>
              <a:buFont typeface="Arial" pitchFamily="34" charset="0"/>
              <a:buChar char="•"/>
            </a:pPr>
            <a:r>
              <a:rPr lang="it-IT" sz="1600" dirty="0" smtClean="0">
                <a:solidFill>
                  <a:prstClr val="black"/>
                </a:solidFill>
              </a:rPr>
              <a:t> Esercizi alberghieri</a:t>
            </a:r>
          </a:p>
          <a:p>
            <a:pPr>
              <a:buFont typeface="Arial" pitchFamily="34" charset="0"/>
              <a:buChar char="•"/>
            </a:pPr>
            <a:r>
              <a:rPr lang="it-IT" sz="1600" dirty="0" smtClean="0">
                <a:solidFill>
                  <a:prstClr val="black"/>
                </a:solidFill>
              </a:rPr>
              <a:t> Esercizi extralberghieri</a:t>
            </a:r>
          </a:p>
          <a:p>
            <a:pPr>
              <a:buFont typeface="Arial" pitchFamily="34" charset="0"/>
              <a:buChar char="•"/>
            </a:pPr>
            <a:r>
              <a:rPr lang="it-IT" sz="1600" dirty="0" smtClean="0">
                <a:solidFill>
                  <a:prstClr val="black"/>
                </a:solidFill>
              </a:rPr>
              <a:t> Agriturismi</a:t>
            </a:r>
          </a:p>
          <a:p>
            <a:pPr>
              <a:buFont typeface="Arial" pitchFamily="34" charset="0"/>
              <a:buChar char="•"/>
            </a:pPr>
            <a:r>
              <a:rPr lang="it-IT" sz="1600" dirty="0" smtClean="0">
                <a:solidFill>
                  <a:prstClr val="black"/>
                </a:solidFill>
              </a:rPr>
              <a:t> Campeggi</a:t>
            </a:r>
          </a:p>
          <a:p>
            <a:pPr>
              <a:buFont typeface="Arial" pitchFamily="34" charset="0"/>
              <a:buChar char="•"/>
            </a:pPr>
            <a:r>
              <a:rPr lang="it-IT" sz="1600" dirty="0" smtClean="0">
                <a:solidFill>
                  <a:prstClr val="black"/>
                </a:solidFill>
              </a:rPr>
              <a:t> Case per ferie</a:t>
            </a:r>
          </a:p>
          <a:p>
            <a:pPr>
              <a:buFont typeface="Arial" pitchFamily="34" charset="0"/>
              <a:buChar char="•"/>
            </a:pPr>
            <a:r>
              <a:rPr lang="it-IT" sz="1600" dirty="0" smtClean="0">
                <a:solidFill>
                  <a:prstClr val="black"/>
                </a:solidFill>
              </a:rPr>
              <a:t> ……….</a:t>
            </a:r>
            <a:endParaRPr lang="it-IT" sz="1600" dirty="0"/>
          </a:p>
        </p:txBody>
      </p:sp>
      <p:sp>
        <p:nvSpPr>
          <p:cNvPr id="11" name="CasellaDiTesto 10"/>
          <p:cNvSpPr txBox="1"/>
          <p:nvPr/>
        </p:nvSpPr>
        <p:spPr>
          <a:xfrm>
            <a:off x="857224" y="3071810"/>
            <a:ext cx="1928826" cy="369332"/>
          </a:xfrm>
          <a:prstGeom prst="rect">
            <a:avLst/>
          </a:prstGeom>
          <a:noFill/>
        </p:spPr>
        <p:txBody>
          <a:bodyPr wrap="square" rtlCol="0">
            <a:spAutoFit/>
          </a:bodyPr>
          <a:lstStyle/>
          <a:p>
            <a:endParaRPr lang="it-IT" dirty="0"/>
          </a:p>
        </p:txBody>
      </p:sp>
      <p:sp>
        <p:nvSpPr>
          <p:cNvPr id="12" name="Rettangolo 11"/>
          <p:cNvSpPr/>
          <p:nvPr/>
        </p:nvSpPr>
        <p:spPr>
          <a:xfrm>
            <a:off x="423290" y="2799938"/>
            <a:ext cx="2428892" cy="2062103"/>
          </a:xfrm>
          <a:prstGeom prst="rect">
            <a:avLst/>
          </a:prstGeom>
        </p:spPr>
        <p:txBody>
          <a:bodyPr wrap="square">
            <a:spAutoFit/>
          </a:bodyPr>
          <a:lstStyle/>
          <a:p>
            <a:r>
              <a:rPr lang="it-IT" sz="1600" b="1" u="sng" dirty="0" smtClean="0">
                <a:solidFill>
                  <a:prstClr val="black"/>
                </a:solidFill>
              </a:rPr>
              <a:t>Informazione e promozione turistica</a:t>
            </a:r>
          </a:p>
          <a:p>
            <a:pPr>
              <a:buFont typeface="Arial" pitchFamily="34" charset="0"/>
              <a:buChar char="•"/>
            </a:pPr>
            <a:r>
              <a:rPr lang="it-IT" sz="1600" dirty="0" smtClean="0">
                <a:solidFill>
                  <a:prstClr val="black"/>
                </a:solidFill>
              </a:rPr>
              <a:t> ENIT</a:t>
            </a:r>
          </a:p>
          <a:p>
            <a:pPr>
              <a:buFont typeface="Arial" pitchFamily="34" charset="0"/>
              <a:buChar char="•"/>
            </a:pPr>
            <a:r>
              <a:rPr lang="it-IT" sz="1600" dirty="0" smtClean="0">
                <a:solidFill>
                  <a:prstClr val="black"/>
                </a:solidFill>
              </a:rPr>
              <a:t> Agenzie</a:t>
            </a:r>
          </a:p>
          <a:p>
            <a:pPr>
              <a:buFont typeface="Arial" pitchFamily="34" charset="0"/>
              <a:buChar char="•"/>
            </a:pPr>
            <a:r>
              <a:rPr lang="it-IT" sz="1600" dirty="0" smtClean="0">
                <a:solidFill>
                  <a:prstClr val="black"/>
                </a:solidFill>
              </a:rPr>
              <a:t> IAT/PIT</a:t>
            </a:r>
          </a:p>
          <a:p>
            <a:pPr>
              <a:buFont typeface="Arial" pitchFamily="34" charset="0"/>
              <a:buChar char="•"/>
            </a:pPr>
            <a:r>
              <a:rPr lang="it-IT" sz="1600" dirty="0" smtClean="0">
                <a:solidFill>
                  <a:prstClr val="black"/>
                </a:solidFill>
              </a:rPr>
              <a:t> Pro Loco</a:t>
            </a:r>
          </a:p>
          <a:p>
            <a:pPr>
              <a:buFont typeface="Arial" pitchFamily="34" charset="0"/>
              <a:buChar char="•"/>
            </a:pPr>
            <a:r>
              <a:rPr lang="it-IT" sz="1600" dirty="0" smtClean="0">
                <a:solidFill>
                  <a:prstClr val="black"/>
                </a:solidFill>
              </a:rPr>
              <a:t> CCIAA</a:t>
            </a:r>
          </a:p>
          <a:p>
            <a:pPr>
              <a:buFont typeface="Arial" pitchFamily="34" charset="0"/>
              <a:buChar char="•"/>
            </a:pPr>
            <a:r>
              <a:rPr lang="it-IT" sz="1600" dirty="0" smtClean="0">
                <a:solidFill>
                  <a:prstClr val="black"/>
                </a:solidFill>
              </a:rPr>
              <a:t> ……….</a:t>
            </a:r>
            <a:endParaRPr lang="it-IT" sz="1600" dirty="0"/>
          </a:p>
        </p:txBody>
      </p:sp>
      <p:sp>
        <p:nvSpPr>
          <p:cNvPr id="13" name="CasellaDiTesto 12"/>
          <p:cNvSpPr txBox="1"/>
          <p:nvPr/>
        </p:nvSpPr>
        <p:spPr>
          <a:xfrm>
            <a:off x="6286512" y="3214686"/>
            <a:ext cx="2143140" cy="369332"/>
          </a:xfrm>
          <a:prstGeom prst="rect">
            <a:avLst/>
          </a:prstGeom>
          <a:noFill/>
        </p:spPr>
        <p:txBody>
          <a:bodyPr wrap="square" rtlCol="0">
            <a:spAutoFit/>
          </a:bodyPr>
          <a:lstStyle/>
          <a:p>
            <a:endParaRPr lang="it-IT" dirty="0"/>
          </a:p>
        </p:txBody>
      </p:sp>
      <p:sp>
        <p:nvSpPr>
          <p:cNvPr id="14" name="Rettangolo 13"/>
          <p:cNvSpPr/>
          <p:nvPr/>
        </p:nvSpPr>
        <p:spPr>
          <a:xfrm>
            <a:off x="6143636" y="3071810"/>
            <a:ext cx="1933093" cy="1569660"/>
          </a:xfrm>
          <a:prstGeom prst="rect">
            <a:avLst/>
          </a:prstGeom>
        </p:spPr>
        <p:txBody>
          <a:bodyPr wrap="none">
            <a:spAutoFit/>
          </a:bodyPr>
          <a:lstStyle/>
          <a:p>
            <a:r>
              <a:rPr lang="it-IT" sz="1600" b="1" u="sng" dirty="0" smtClean="0">
                <a:solidFill>
                  <a:prstClr val="black"/>
                </a:solidFill>
              </a:rPr>
              <a:t>Altri settori connessi</a:t>
            </a:r>
          </a:p>
          <a:p>
            <a:pPr>
              <a:buFont typeface="Arial" pitchFamily="34" charset="0"/>
              <a:buChar char="•"/>
            </a:pPr>
            <a:r>
              <a:rPr lang="it-IT" sz="1600" dirty="0" smtClean="0">
                <a:solidFill>
                  <a:prstClr val="black"/>
                </a:solidFill>
              </a:rPr>
              <a:t> Artigianato</a:t>
            </a:r>
          </a:p>
          <a:p>
            <a:pPr>
              <a:buFont typeface="Arial" pitchFamily="34" charset="0"/>
              <a:buChar char="•"/>
            </a:pPr>
            <a:r>
              <a:rPr lang="it-IT" sz="1600" dirty="0" smtClean="0">
                <a:solidFill>
                  <a:prstClr val="black"/>
                </a:solidFill>
              </a:rPr>
              <a:t> Agricoltura</a:t>
            </a:r>
          </a:p>
          <a:p>
            <a:pPr>
              <a:buFont typeface="Arial" pitchFamily="34" charset="0"/>
              <a:buChar char="•"/>
            </a:pPr>
            <a:r>
              <a:rPr lang="it-IT" sz="1600" dirty="0" smtClean="0">
                <a:solidFill>
                  <a:prstClr val="black"/>
                </a:solidFill>
              </a:rPr>
              <a:t> Commercio</a:t>
            </a:r>
          </a:p>
          <a:p>
            <a:pPr>
              <a:buFont typeface="Arial" pitchFamily="34" charset="0"/>
              <a:buChar char="•"/>
            </a:pPr>
            <a:r>
              <a:rPr lang="it-IT" sz="1600" dirty="0" smtClean="0">
                <a:solidFill>
                  <a:prstClr val="black"/>
                </a:solidFill>
              </a:rPr>
              <a:t> Attività immobiliari</a:t>
            </a:r>
          </a:p>
          <a:p>
            <a:pPr>
              <a:buFont typeface="Arial" pitchFamily="34" charset="0"/>
              <a:buChar char="•"/>
            </a:pPr>
            <a:r>
              <a:rPr lang="it-IT" sz="1600" dirty="0" smtClean="0">
                <a:solidFill>
                  <a:prstClr val="black"/>
                </a:solidFill>
              </a:rPr>
              <a:t> ……….</a:t>
            </a:r>
            <a:endParaRPr lang="it-IT" sz="1600" dirty="0"/>
          </a:p>
        </p:txBody>
      </p:sp>
      <p:sp>
        <p:nvSpPr>
          <p:cNvPr id="16" name="Rettangolo 15"/>
          <p:cNvSpPr/>
          <p:nvPr/>
        </p:nvSpPr>
        <p:spPr>
          <a:xfrm>
            <a:off x="5118400" y="4907672"/>
            <a:ext cx="2514727" cy="1323439"/>
          </a:xfrm>
          <a:prstGeom prst="rect">
            <a:avLst/>
          </a:prstGeom>
        </p:spPr>
        <p:txBody>
          <a:bodyPr wrap="none">
            <a:spAutoFit/>
          </a:bodyPr>
          <a:lstStyle/>
          <a:p>
            <a:r>
              <a:rPr lang="it-IT" sz="1600" b="1" u="sng" dirty="0" smtClean="0">
                <a:solidFill>
                  <a:prstClr val="black"/>
                </a:solidFill>
              </a:rPr>
              <a:t>Organizzazioni congressuali</a:t>
            </a:r>
          </a:p>
          <a:p>
            <a:pPr>
              <a:buFont typeface="Arial" pitchFamily="34" charset="0"/>
              <a:buChar char="•"/>
            </a:pPr>
            <a:r>
              <a:rPr lang="it-IT" sz="1600" dirty="0" smtClean="0">
                <a:solidFill>
                  <a:prstClr val="black"/>
                </a:solidFill>
              </a:rPr>
              <a:t> Sale meeting</a:t>
            </a:r>
          </a:p>
          <a:p>
            <a:pPr>
              <a:buFont typeface="Arial" pitchFamily="34" charset="0"/>
              <a:buChar char="•"/>
            </a:pPr>
            <a:r>
              <a:rPr lang="it-IT" sz="1600" dirty="0" smtClean="0">
                <a:solidFill>
                  <a:prstClr val="black"/>
                </a:solidFill>
              </a:rPr>
              <a:t> Meeting planner</a:t>
            </a:r>
          </a:p>
          <a:p>
            <a:pPr>
              <a:buFont typeface="Arial" pitchFamily="34" charset="0"/>
              <a:buChar char="•"/>
            </a:pPr>
            <a:r>
              <a:rPr lang="it-IT" sz="1600" dirty="0" smtClean="0">
                <a:solidFill>
                  <a:prstClr val="black"/>
                </a:solidFill>
              </a:rPr>
              <a:t> Convention bureau</a:t>
            </a:r>
          </a:p>
          <a:p>
            <a:pPr>
              <a:buFont typeface="Arial" pitchFamily="34" charset="0"/>
              <a:buChar char="•"/>
            </a:pPr>
            <a:r>
              <a:rPr lang="it-IT" sz="1600" dirty="0" smtClean="0">
                <a:solidFill>
                  <a:prstClr val="black"/>
                </a:solidFill>
              </a:rPr>
              <a:t> ……….</a:t>
            </a:r>
            <a:endParaRPr lang="it-IT" sz="1600" dirty="0"/>
          </a:p>
        </p:txBody>
      </p:sp>
      <p:sp>
        <p:nvSpPr>
          <p:cNvPr id="17" name="Rettangolo 16"/>
          <p:cNvSpPr/>
          <p:nvPr/>
        </p:nvSpPr>
        <p:spPr>
          <a:xfrm>
            <a:off x="1233600" y="4685168"/>
            <a:ext cx="2701958" cy="1569660"/>
          </a:xfrm>
          <a:prstGeom prst="rect">
            <a:avLst/>
          </a:prstGeom>
        </p:spPr>
        <p:txBody>
          <a:bodyPr wrap="none">
            <a:spAutoFit/>
          </a:bodyPr>
          <a:lstStyle/>
          <a:p>
            <a:r>
              <a:rPr lang="it-IT" sz="1600" b="1" u="sng" dirty="0" smtClean="0">
                <a:solidFill>
                  <a:prstClr val="black"/>
                </a:solidFill>
              </a:rPr>
              <a:t>Commercializzazione turistica</a:t>
            </a:r>
          </a:p>
          <a:p>
            <a:pPr>
              <a:buFont typeface="Arial" pitchFamily="34" charset="0"/>
              <a:buChar char="•"/>
            </a:pPr>
            <a:r>
              <a:rPr lang="it-IT" sz="1600" dirty="0" smtClean="0">
                <a:solidFill>
                  <a:prstClr val="black"/>
                </a:solidFill>
              </a:rPr>
              <a:t> ADV incoming</a:t>
            </a:r>
          </a:p>
          <a:p>
            <a:pPr>
              <a:buFont typeface="Arial" pitchFamily="34" charset="0"/>
              <a:buChar char="•"/>
            </a:pPr>
            <a:r>
              <a:rPr lang="it-IT" sz="1600" dirty="0" smtClean="0">
                <a:solidFill>
                  <a:prstClr val="black"/>
                </a:solidFill>
              </a:rPr>
              <a:t> Tour operator</a:t>
            </a:r>
          </a:p>
          <a:p>
            <a:pPr>
              <a:buFont typeface="Arial" pitchFamily="34" charset="0"/>
              <a:buChar char="•"/>
            </a:pPr>
            <a:r>
              <a:rPr lang="it-IT" sz="1600" dirty="0" smtClean="0">
                <a:solidFill>
                  <a:prstClr val="black"/>
                </a:solidFill>
              </a:rPr>
              <a:t> Consorzi</a:t>
            </a:r>
          </a:p>
          <a:p>
            <a:pPr>
              <a:buFont typeface="Arial" pitchFamily="34" charset="0"/>
              <a:buChar char="•"/>
            </a:pPr>
            <a:r>
              <a:rPr lang="it-IT" sz="1600" dirty="0" smtClean="0">
                <a:solidFill>
                  <a:prstClr val="black"/>
                </a:solidFill>
              </a:rPr>
              <a:t> Strutture ricettive</a:t>
            </a:r>
          </a:p>
          <a:p>
            <a:pPr>
              <a:buFont typeface="Arial" pitchFamily="34" charset="0"/>
              <a:buChar char="•"/>
            </a:pPr>
            <a:r>
              <a:rPr lang="it-IT" sz="1600" dirty="0" smtClean="0">
                <a:solidFill>
                  <a:prstClr val="black"/>
                </a:solidFill>
              </a:rPr>
              <a:t> ……….</a:t>
            </a:r>
            <a:endParaRPr lang="it-IT" sz="1600" dirty="0"/>
          </a:p>
        </p:txBody>
      </p:sp>
      <p:cxnSp>
        <p:nvCxnSpPr>
          <p:cNvPr id="18" name="Connettore 2 17"/>
          <p:cNvCxnSpPr/>
          <p:nvPr/>
        </p:nvCxnSpPr>
        <p:spPr>
          <a:xfrm rot="5400000" flipH="1" flipV="1">
            <a:off x="3965571" y="2678901"/>
            <a:ext cx="927900" cy="7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0" name="Connettore 2 19"/>
          <p:cNvCxnSpPr/>
          <p:nvPr/>
        </p:nvCxnSpPr>
        <p:spPr>
          <a:xfrm rot="5400000" flipH="1" flipV="1">
            <a:off x="4893471" y="1964521"/>
            <a:ext cx="1428760" cy="9286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2" name="Connettore 2 21"/>
          <p:cNvCxnSpPr/>
          <p:nvPr/>
        </p:nvCxnSpPr>
        <p:spPr>
          <a:xfrm>
            <a:off x="5429256" y="3357562"/>
            <a:ext cx="714380" cy="1546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4" name="Connettore 2 23"/>
          <p:cNvCxnSpPr/>
          <p:nvPr/>
        </p:nvCxnSpPr>
        <p:spPr>
          <a:xfrm rot="16200000" flipH="1">
            <a:off x="4607719" y="3964785"/>
            <a:ext cx="1214446" cy="71438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6" name="Connettore 2 25"/>
          <p:cNvCxnSpPr/>
          <p:nvPr/>
        </p:nvCxnSpPr>
        <p:spPr>
          <a:xfrm rot="5400000">
            <a:off x="2852263" y="3791415"/>
            <a:ext cx="1000132" cy="84680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8" name="Connettore 2 27"/>
          <p:cNvCxnSpPr/>
          <p:nvPr/>
        </p:nvCxnSpPr>
        <p:spPr>
          <a:xfrm rot="10800000">
            <a:off x="2309654" y="3143248"/>
            <a:ext cx="1143008" cy="26284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0" name="Connettore 2 29"/>
          <p:cNvCxnSpPr/>
          <p:nvPr/>
        </p:nvCxnSpPr>
        <p:spPr>
          <a:xfrm rot="10800000">
            <a:off x="2285984" y="1857364"/>
            <a:ext cx="1571636" cy="128588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25" name="CasellaDiTesto 24"/>
          <p:cNvSpPr txBox="1"/>
          <p:nvPr/>
        </p:nvSpPr>
        <p:spPr>
          <a:xfrm>
            <a:off x="6248992" y="6276070"/>
            <a:ext cx="2502672" cy="369332"/>
          </a:xfrm>
          <a:prstGeom prst="rect">
            <a:avLst/>
          </a:prstGeom>
          <a:noFill/>
        </p:spPr>
        <p:txBody>
          <a:bodyPr wrap="square" rtlCol="0">
            <a:spAutoFit/>
          </a:bodyPr>
          <a:lstStyle/>
          <a:p>
            <a:r>
              <a:rPr lang="it-IT" dirty="0" smtClean="0"/>
              <a:t>IL SISTEMA TURISTICO</a:t>
            </a:r>
            <a:endParaRPr lang="it-IT"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Grp="1" noChangeAspect="1" noChangeArrowheads="1"/>
          </p:cNvPicPr>
          <p:nvPr>
            <p:ph idx="1"/>
          </p:nvPr>
        </p:nvPicPr>
        <p:blipFill>
          <a:blip r:embed="rId2" cstate="print"/>
          <a:srcRect/>
          <a:stretch>
            <a:fillRect/>
          </a:stretch>
        </p:blipFill>
        <p:spPr bwMode="auto">
          <a:xfrm>
            <a:off x="693854" y="1231993"/>
            <a:ext cx="7756291" cy="2326902"/>
          </a:xfrm>
          <a:prstGeom prst="rect">
            <a:avLst/>
          </a:prstGeom>
          <a:noFill/>
          <a:ln w="9525">
            <a:noFill/>
            <a:miter lim="800000"/>
            <a:headEnd/>
            <a:tailEnd/>
          </a:ln>
          <a:effectLst/>
        </p:spPr>
      </p:pic>
      <p:sp>
        <p:nvSpPr>
          <p:cNvPr id="5" name="CasellaDiTesto 4"/>
          <p:cNvSpPr txBox="1"/>
          <p:nvPr/>
        </p:nvSpPr>
        <p:spPr>
          <a:xfrm>
            <a:off x="3107520" y="4278499"/>
            <a:ext cx="3250429" cy="923330"/>
          </a:xfrm>
          <a:prstGeom prst="rect">
            <a:avLst/>
          </a:prstGeom>
          <a:noFill/>
        </p:spPr>
        <p:txBody>
          <a:bodyPr wrap="square" rtlCol="0">
            <a:spAutoFit/>
          </a:bodyPr>
          <a:lstStyle/>
          <a:p>
            <a:r>
              <a:rPr lang="it-IT" dirty="0" smtClean="0"/>
              <a:t>Totale arrivi:   96.150.083</a:t>
            </a:r>
          </a:p>
          <a:p>
            <a:endParaRPr lang="it-IT" dirty="0" smtClean="0"/>
          </a:p>
          <a:p>
            <a:r>
              <a:rPr lang="it-IT" dirty="0" smtClean="0"/>
              <a:t>Totale presenze:   376.641.751</a:t>
            </a:r>
            <a:endParaRPr lang="it-IT" dirty="0"/>
          </a:p>
        </p:txBody>
      </p:sp>
      <p:sp>
        <p:nvSpPr>
          <p:cNvPr id="6" name="CasellaDiTesto 5"/>
          <p:cNvSpPr txBox="1"/>
          <p:nvPr/>
        </p:nvSpPr>
        <p:spPr>
          <a:xfrm>
            <a:off x="214282" y="5786454"/>
            <a:ext cx="8643998" cy="307777"/>
          </a:xfrm>
          <a:prstGeom prst="rect">
            <a:avLst/>
          </a:prstGeom>
          <a:noFill/>
        </p:spPr>
        <p:txBody>
          <a:bodyPr wrap="square" rtlCol="0">
            <a:spAutoFit/>
          </a:bodyPr>
          <a:lstStyle/>
          <a:p>
            <a:r>
              <a:rPr lang="it-IT" sz="1400" dirty="0" smtClean="0"/>
              <a:t>Fonte: Osservatorio Nazionale del turismo presso il Dipartimento del consiglio dei Ministri (Anno 2007)</a:t>
            </a:r>
            <a:endParaRPr lang="it-IT" sz="1400" dirty="0"/>
          </a:p>
        </p:txBody>
      </p:sp>
      <p:cxnSp>
        <p:nvCxnSpPr>
          <p:cNvPr id="10" name="Connettore 2 9"/>
          <p:cNvCxnSpPr/>
          <p:nvPr/>
        </p:nvCxnSpPr>
        <p:spPr>
          <a:xfrm>
            <a:off x="2143108" y="4466450"/>
            <a:ext cx="928694"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Connettore 2 11"/>
          <p:cNvCxnSpPr/>
          <p:nvPr/>
        </p:nvCxnSpPr>
        <p:spPr>
          <a:xfrm>
            <a:off x="2143108" y="5027932"/>
            <a:ext cx="928694"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 name="CasellaDiTesto 7"/>
          <p:cNvSpPr txBox="1"/>
          <p:nvPr/>
        </p:nvSpPr>
        <p:spPr>
          <a:xfrm>
            <a:off x="6248992" y="6276070"/>
            <a:ext cx="2502672" cy="369332"/>
          </a:xfrm>
          <a:prstGeom prst="rect">
            <a:avLst/>
          </a:prstGeom>
          <a:noFill/>
        </p:spPr>
        <p:txBody>
          <a:bodyPr wrap="square" rtlCol="0">
            <a:spAutoFit/>
          </a:bodyPr>
          <a:lstStyle/>
          <a:p>
            <a:r>
              <a:rPr lang="it-IT" dirty="0" smtClean="0"/>
              <a:t>IL SISTEMA TURISTICO</a:t>
            </a:r>
            <a:endParaRPr lang="it-IT" dirty="0"/>
          </a:p>
        </p:txBody>
      </p:sp>
      <p:sp>
        <p:nvSpPr>
          <p:cNvPr id="9" name="CasellaDiTesto 8"/>
          <p:cNvSpPr txBox="1"/>
          <p:nvPr/>
        </p:nvSpPr>
        <p:spPr>
          <a:xfrm>
            <a:off x="500034" y="785794"/>
            <a:ext cx="2000264" cy="461665"/>
          </a:xfrm>
          <a:prstGeom prst="rect">
            <a:avLst/>
          </a:prstGeom>
          <a:noFill/>
        </p:spPr>
        <p:txBody>
          <a:bodyPr wrap="square" rtlCol="0">
            <a:spAutoFit/>
          </a:bodyPr>
          <a:lstStyle/>
          <a:p>
            <a:r>
              <a:rPr lang="it-IT" sz="2400" i="1" dirty="0" smtClean="0"/>
              <a:t>Gli utenti</a:t>
            </a:r>
            <a:endParaRPr lang="it-IT" sz="2400" i="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844572"/>
            <a:ext cx="8229600" cy="1143000"/>
          </a:xfrm>
        </p:spPr>
        <p:txBody>
          <a:bodyPr/>
          <a:lstStyle/>
          <a:p>
            <a:r>
              <a:rPr lang="it-IT" b="1" cap="small" dirty="0" smtClean="0"/>
              <a:t>La normativa di settore</a:t>
            </a:r>
            <a:endParaRPr lang="it-IT" b="1" cap="small"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377670"/>
            <a:ext cx="8229600" cy="1143000"/>
          </a:xfrm>
        </p:spPr>
        <p:txBody>
          <a:bodyPr>
            <a:normAutofit/>
          </a:bodyPr>
          <a:lstStyle/>
          <a:p>
            <a:pPr algn="l"/>
            <a:r>
              <a:rPr lang="it-IT" sz="2400" i="1" dirty="0" smtClean="0"/>
              <a:t>Leggi Nazionali</a:t>
            </a:r>
            <a:endParaRPr lang="it-IT" sz="2400" i="1" dirty="0"/>
          </a:p>
        </p:txBody>
      </p:sp>
      <p:sp>
        <p:nvSpPr>
          <p:cNvPr id="3" name="Segnaposto contenuto 2"/>
          <p:cNvSpPr>
            <a:spLocks noGrp="1"/>
          </p:cNvSpPr>
          <p:nvPr>
            <p:ph idx="1"/>
          </p:nvPr>
        </p:nvSpPr>
        <p:spPr>
          <a:xfrm>
            <a:off x="457200" y="1297831"/>
            <a:ext cx="8229600" cy="4525963"/>
          </a:xfrm>
        </p:spPr>
        <p:txBody>
          <a:bodyPr>
            <a:noAutofit/>
          </a:bodyPr>
          <a:lstStyle/>
          <a:p>
            <a:pPr marL="271463" indent="-271463">
              <a:spcBef>
                <a:spcPct val="0"/>
              </a:spcBef>
              <a:buClr>
                <a:srgbClr val="474747"/>
              </a:buClr>
              <a:defRPr/>
            </a:pPr>
            <a:r>
              <a:rPr lang="it-IT" sz="2000" dirty="0">
                <a:solidFill>
                  <a:srgbClr val="000000"/>
                </a:solidFill>
              </a:rPr>
              <a:t>Legge 27 dicembre 1977 n.1084: </a:t>
            </a:r>
          </a:p>
          <a:p>
            <a:pPr marL="271463" indent="-271463">
              <a:spcBef>
                <a:spcPct val="0"/>
              </a:spcBef>
              <a:buClr>
                <a:srgbClr val="474747"/>
              </a:buClr>
              <a:buNone/>
              <a:defRPr/>
            </a:pPr>
            <a:r>
              <a:rPr lang="it-IT" sz="2000" dirty="0" smtClean="0">
                <a:solidFill>
                  <a:srgbClr val="000000"/>
                </a:solidFill>
              </a:rPr>
              <a:t>   “</a:t>
            </a:r>
            <a:r>
              <a:rPr lang="it-IT" sz="2000" dirty="0">
                <a:solidFill>
                  <a:srgbClr val="000000"/>
                </a:solidFill>
              </a:rPr>
              <a:t>Disciplina del contratto di viaggio</a:t>
            </a:r>
            <a:r>
              <a:rPr lang="it-IT" sz="2000" dirty="0" smtClean="0">
                <a:solidFill>
                  <a:srgbClr val="000000"/>
                </a:solidFill>
              </a:rPr>
              <a:t>”</a:t>
            </a:r>
          </a:p>
          <a:p>
            <a:pPr marL="271463" indent="-271463">
              <a:spcBef>
                <a:spcPct val="0"/>
              </a:spcBef>
              <a:buClr>
                <a:srgbClr val="474747"/>
              </a:buClr>
              <a:buNone/>
              <a:defRPr/>
            </a:pPr>
            <a:endParaRPr lang="it-IT" sz="2000" dirty="0">
              <a:solidFill>
                <a:srgbClr val="000000"/>
              </a:solidFill>
            </a:endParaRPr>
          </a:p>
          <a:p>
            <a:pPr marL="271463" indent="-271463">
              <a:spcBef>
                <a:spcPct val="0"/>
              </a:spcBef>
              <a:buClr>
                <a:srgbClr val="474747"/>
              </a:buClr>
              <a:defRPr/>
            </a:pPr>
            <a:r>
              <a:rPr lang="it-IT" sz="2000" dirty="0">
                <a:solidFill>
                  <a:srgbClr val="000000"/>
                </a:solidFill>
              </a:rPr>
              <a:t>Legge 17 maggio 1983 n.217: </a:t>
            </a:r>
            <a:endParaRPr lang="it-IT" sz="2000" dirty="0" smtClean="0">
              <a:solidFill>
                <a:srgbClr val="000000"/>
              </a:solidFill>
            </a:endParaRPr>
          </a:p>
          <a:p>
            <a:pPr marL="271463" indent="-271463">
              <a:spcBef>
                <a:spcPct val="0"/>
              </a:spcBef>
              <a:buClr>
                <a:srgbClr val="474747"/>
              </a:buClr>
              <a:buNone/>
              <a:defRPr/>
            </a:pPr>
            <a:r>
              <a:rPr lang="it-IT" sz="2000" dirty="0">
                <a:solidFill>
                  <a:srgbClr val="000000"/>
                </a:solidFill>
              </a:rPr>
              <a:t> </a:t>
            </a:r>
            <a:r>
              <a:rPr lang="it-IT" sz="2000" dirty="0" smtClean="0">
                <a:solidFill>
                  <a:srgbClr val="000000"/>
                </a:solidFill>
              </a:rPr>
              <a:t>  “</a:t>
            </a:r>
            <a:r>
              <a:rPr lang="it-IT" sz="2000" dirty="0">
                <a:solidFill>
                  <a:srgbClr val="000000"/>
                </a:solidFill>
              </a:rPr>
              <a:t>Legge quadro sul turismo</a:t>
            </a:r>
            <a:r>
              <a:rPr lang="it-IT" sz="2000" dirty="0" smtClean="0">
                <a:solidFill>
                  <a:srgbClr val="000000"/>
                </a:solidFill>
              </a:rPr>
              <a:t>”</a:t>
            </a:r>
          </a:p>
          <a:p>
            <a:pPr marL="271463" indent="-271463">
              <a:spcBef>
                <a:spcPct val="0"/>
              </a:spcBef>
              <a:buClr>
                <a:srgbClr val="474747"/>
              </a:buClr>
              <a:buNone/>
              <a:defRPr/>
            </a:pPr>
            <a:endParaRPr lang="it-IT" sz="2000" dirty="0">
              <a:solidFill>
                <a:srgbClr val="000000"/>
              </a:solidFill>
            </a:endParaRPr>
          </a:p>
          <a:p>
            <a:pPr marL="271463" indent="-271463">
              <a:spcBef>
                <a:spcPct val="0"/>
              </a:spcBef>
              <a:buClr>
                <a:srgbClr val="474747"/>
              </a:buClr>
              <a:defRPr/>
            </a:pPr>
            <a:r>
              <a:rPr lang="it-IT" sz="2000" dirty="0">
                <a:solidFill>
                  <a:srgbClr val="000000"/>
                </a:solidFill>
              </a:rPr>
              <a:t>Legge 5 dicembre 1985, n.730: </a:t>
            </a:r>
            <a:endParaRPr lang="it-IT" sz="2000" dirty="0" smtClean="0">
              <a:solidFill>
                <a:srgbClr val="000000"/>
              </a:solidFill>
            </a:endParaRPr>
          </a:p>
          <a:p>
            <a:pPr marL="271463" indent="-271463">
              <a:spcBef>
                <a:spcPct val="0"/>
              </a:spcBef>
              <a:buClr>
                <a:srgbClr val="474747"/>
              </a:buClr>
              <a:buNone/>
              <a:defRPr/>
            </a:pPr>
            <a:r>
              <a:rPr lang="it-IT" sz="2000" dirty="0">
                <a:solidFill>
                  <a:srgbClr val="000000"/>
                </a:solidFill>
              </a:rPr>
              <a:t> </a:t>
            </a:r>
            <a:r>
              <a:rPr lang="it-IT" sz="2000" dirty="0" smtClean="0">
                <a:solidFill>
                  <a:srgbClr val="000000"/>
                </a:solidFill>
              </a:rPr>
              <a:t>  “</a:t>
            </a:r>
            <a:r>
              <a:rPr lang="it-IT" sz="2000" dirty="0">
                <a:solidFill>
                  <a:srgbClr val="000000"/>
                </a:solidFill>
              </a:rPr>
              <a:t>Disciplina dell'agriturismo</a:t>
            </a:r>
            <a:r>
              <a:rPr lang="it-IT" sz="2000" dirty="0" smtClean="0">
                <a:solidFill>
                  <a:srgbClr val="000000"/>
                </a:solidFill>
              </a:rPr>
              <a:t>”</a:t>
            </a:r>
          </a:p>
          <a:p>
            <a:pPr marL="271463" indent="-271463">
              <a:spcBef>
                <a:spcPct val="0"/>
              </a:spcBef>
              <a:buClr>
                <a:srgbClr val="474747"/>
              </a:buClr>
              <a:buNone/>
              <a:defRPr/>
            </a:pPr>
            <a:r>
              <a:rPr lang="it-IT" sz="2000" dirty="0" smtClean="0">
                <a:solidFill>
                  <a:srgbClr val="000000"/>
                </a:solidFill>
              </a:rPr>
              <a:t> </a:t>
            </a:r>
            <a:endParaRPr lang="it-IT" sz="2000" dirty="0">
              <a:solidFill>
                <a:srgbClr val="000000"/>
              </a:solidFill>
            </a:endParaRPr>
          </a:p>
          <a:p>
            <a:pPr marL="271463" indent="-271463">
              <a:spcBef>
                <a:spcPct val="0"/>
              </a:spcBef>
              <a:buClr>
                <a:srgbClr val="474747"/>
              </a:buClr>
              <a:defRPr/>
            </a:pPr>
            <a:r>
              <a:rPr lang="it-IT" sz="2000" dirty="0">
                <a:solidFill>
                  <a:srgbClr val="000000"/>
                </a:solidFill>
              </a:rPr>
              <a:t>Decreto legislativo 17 marzo 1995, n. 111 : </a:t>
            </a:r>
            <a:endParaRPr lang="it-IT" sz="2000" dirty="0" smtClean="0">
              <a:solidFill>
                <a:srgbClr val="000000"/>
              </a:solidFill>
            </a:endParaRPr>
          </a:p>
          <a:p>
            <a:pPr marL="271463" indent="-271463">
              <a:spcBef>
                <a:spcPct val="0"/>
              </a:spcBef>
              <a:buClr>
                <a:srgbClr val="474747"/>
              </a:buClr>
              <a:buNone/>
              <a:defRPr/>
            </a:pPr>
            <a:r>
              <a:rPr lang="it-IT" sz="2000" dirty="0">
                <a:solidFill>
                  <a:srgbClr val="000000"/>
                </a:solidFill>
              </a:rPr>
              <a:t> </a:t>
            </a:r>
            <a:r>
              <a:rPr lang="it-IT" sz="2000" dirty="0" smtClean="0">
                <a:solidFill>
                  <a:srgbClr val="000000"/>
                </a:solidFill>
              </a:rPr>
              <a:t>  “</a:t>
            </a:r>
            <a:r>
              <a:rPr lang="it-IT" sz="2000" dirty="0">
                <a:solidFill>
                  <a:srgbClr val="000000"/>
                </a:solidFill>
              </a:rPr>
              <a:t>Disciplina dei pacchetti turistici tutto compreso, confluito nel Codice del Consumo (d.lgs. 206/2005</a:t>
            </a:r>
            <a:r>
              <a:rPr lang="it-IT" sz="2000" dirty="0" smtClean="0">
                <a:solidFill>
                  <a:srgbClr val="000000"/>
                </a:solidFill>
              </a:rPr>
              <a:t>)”</a:t>
            </a:r>
          </a:p>
          <a:p>
            <a:pPr marL="271463" indent="-271463">
              <a:spcBef>
                <a:spcPct val="0"/>
              </a:spcBef>
              <a:buClr>
                <a:srgbClr val="474747"/>
              </a:buClr>
              <a:buNone/>
              <a:defRPr/>
            </a:pPr>
            <a:r>
              <a:rPr lang="it-IT" sz="2000" dirty="0" smtClean="0">
                <a:solidFill>
                  <a:srgbClr val="000000"/>
                </a:solidFill>
              </a:rPr>
              <a:t> </a:t>
            </a:r>
            <a:endParaRPr lang="it-IT" sz="2000" dirty="0">
              <a:solidFill>
                <a:srgbClr val="000000"/>
              </a:solidFill>
            </a:endParaRPr>
          </a:p>
          <a:p>
            <a:pPr marL="271463" indent="-271463">
              <a:spcBef>
                <a:spcPct val="0"/>
              </a:spcBef>
              <a:buClr>
                <a:srgbClr val="474747"/>
              </a:buClr>
              <a:defRPr/>
            </a:pPr>
            <a:r>
              <a:rPr lang="it-IT" sz="2000" dirty="0">
                <a:solidFill>
                  <a:srgbClr val="000000"/>
                </a:solidFill>
              </a:rPr>
              <a:t>Legge 29 marzo 2001 n. 135: </a:t>
            </a:r>
            <a:endParaRPr lang="it-IT" sz="2000" dirty="0" smtClean="0">
              <a:solidFill>
                <a:srgbClr val="000000"/>
              </a:solidFill>
            </a:endParaRPr>
          </a:p>
          <a:p>
            <a:pPr marL="271463" indent="-271463">
              <a:spcBef>
                <a:spcPct val="0"/>
              </a:spcBef>
              <a:buClr>
                <a:srgbClr val="474747"/>
              </a:buClr>
              <a:buNone/>
              <a:defRPr/>
            </a:pPr>
            <a:r>
              <a:rPr lang="it-IT" sz="2000" dirty="0">
                <a:solidFill>
                  <a:srgbClr val="000000"/>
                </a:solidFill>
              </a:rPr>
              <a:t> </a:t>
            </a:r>
            <a:r>
              <a:rPr lang="it-IT" sz="2000" dirty="0" smtClean="0">
                <a:solidFill>
                  <a:srgbClr val="000000"/>
                </a:solidFill>
              </a:rPr>
              <a:t>  “</a:t>
            </a:r>
            <a:r>
              <a:rPr lang="it-IT" sz="2000" dirty="0">
                <a:solidFill>
                  <a:srgbClr val="000000"/>
                </a:solidFill>
              </a:rPr>
              <a:t>Riforma della legislazione nazionale del turismo</a:t>
            </a:r>
            <a:r>
              <a:rPr lang="it-IT" sz="2000" dirty="0" smtClean="0">
                <a:solidFill>
                  <a:srgbClr val="000000"/>
                </a:solidFill>
              </a:rPr>
              <a:t>”</a:t>
            </a:r>
            <a:endParaRPr lang="it-IT" sz="2000" dirty="0">
              <a:solidFill>
                <a:srgbClr val="000000"/>
              </a:solidFill>
            </a:endParaRPr>
          </a:p>
        </p:txBody>
      </p:sp>
      <p:sp>
        <p:nvSpPr>
          <p:cNvPr id="4" name="CasellaDiTesto 3"/>
          <p:cNvSpPr txBox="1"/>
          <p:nvPr/>
        </p:nvSpPr>
        <p:spPr>
          <a:xfrm>
            <a:off x="5854056" y="6276070"/>
            <a:ext cx="2786082" cy="369332"/>
          </a:xfrm>
          <a:prstGeom prst="rect">
            <a:avLst/>
          </a:prstGeom>
          <a:noFill/>
        </p:spPr>
        <p:txBody>
          <a:bodyPr wrap="square" rtlCol="0">
            <a:spAutoFit/>
          </a:bodyPr>
          <a:lstStyle/>
          <a:p>
            <a:r>
              <a:rPr lang="it-IT" dirty="0" smtClean="0"/>
              <a:t>LA NORMATIVA </a:t>
            </a:r>
            <a:r>
              <a:rPr lang="it-IT" dirty="0" err="1" smtClean="0"/>
              <a:t>DI</a:t>
            </a:r>
            <a:r>
              <a:rPr lang="it-IT" dirty="0" smtClean="0"/>
              <a:t> SETTORE</a:t>
            </a:r>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29186"/>
            <a:ext cx="8229600" cy="1143000"/>
          </a:xfrm>
        </p:spPr>
        <p:txBody>
          <a:bodyPr>
            <a:normAutofit/>
          </a:bodyPr>
          <a:lstStyle/>
          <a:p>
            <a:pPr algn="l"/>
            <a:r>
              <a:rPr lang="it-IT" sz="2400" i="1" dirty="0" smtClean="0"/>
              <a:t>Leggi Regione Lazio</a:t>
            </a:r>
            <a:endParaRPr lang="it-IT" sz="2400" i="1" dirty="0"/>
          </a:p>
        </p:txBody>
      </p:sp>
      <p:sp>
        <p:nvSpPr>
          <p:cNvPr id="3" name="Segnaposto contenuto 2"/>
          <p:cNvSpPr>
            <a:spLocks noGrp="1"/>
          </p:cNvSpPr>
          <p:nvPr>
            <p:ph idx="1"/>
          </p:nvPr>
        </p:nvSpPr>
        <p:spPr>
          <a:xfrm>
            <a:off x="457200" y="1600201"/>
            <a:ext cx="8229600" cy="3114684"/>
          </a:xfrm>
        </p:spPr>
        <p:txBody>
          <a:bodyPr>
            <a:normAutofit/>
          </a:bodyPr>
          <a:lstStyle/>
          <a:p>
            <a:r>
              <a:rPr lang="it-IT" sz="2000" dirty="0" smtClean="0"/>
              <a:t>Legge R. L. 2 novembre 2006, n. 14 </a:t>
            </a:r>
          </a:p>
          <a:p>
            <a:pPr>
              <a:buNone/>
            </a:pPr>
            <a:r>
              <a:rPr lang="it-IT" sz="2000" dirty="0" smtClean="0"/>
              <a:t>    “Norme in materia di agriturismo e turismo rurale”</a:t>
            </a:r>
          </a:p>
          <a:p>
            <a:endParaRPr lang="it-IT" sz="2000" dirty="0" smtClean="0"/>
          </a:p>
          <a:p>
            <a:r>
              <a:rPr lang="it-IT" sz="2000" dirty="0" smtClean="0"/>
              <a:t>Legge R.L. 06 Agosto 2007, n. 13 </a:t>
            </a:r>
          </a:p>
          <a:p>
            <a:pPr>
              <a:buNone/>
            </a:pPr>
            <a:r>
              <a:rPr lang="it-IT" sz="2000" dirty="0"/>
              <a:t> </a:t>
            </a:r>
            <a:r>
              <a:rPr lang="it-IT" sz="2000" dirty="0" smtClean="0"/>
              <a:t>   “Organizzazione del sistema turistico laziale. Modifiche alla legge regionale 6 agosto 1999, n. 14 (Organizzazione delle funzioni a livello regionale e locale per la realizzazione del decentramento amministrativo) e successive modifiche” </a:t>
            </a:r>
            <a:br>
              <a:rPr lang="it-IT" sz="2000" dirty="0" smtClean="0"/>
            </a:br>
            <a:endParaRPr lang="it-IT" sz="2000" dirty="0" smtClean="0"/>
          </a:p>
          <a:p>
            <a:pPr marL="271463" indent="-271463">
              <a:spcBef>
                <a:spcPct val="0"/>
              </a:spcBef>
              <a:buClr>
                <a:srgbClr val="474747"/>
              </a:buClr>
              <a:buNone/>
              <a:defRPr/>
            </a:pPr>
            <a:endParaRPr lang="it-IT" sz="2600" dirty="0">
              <a:solidFill>
                <a:srgbClr val="000000"/>
              </a:solidFill>
            </a:endParaRPr>
          </a:p>
        </p:txBody>
      </p:sp>
      <p:sp>
        <p:nvSpPr>
          <p:cNvPr id="4" name="CasellaDiTesto 3"/>
          <p:cNvSpPr txBox="1"/>
          <p:nvPr/>
        </p:nvSpPr>
        <p:spPr>
          <a:xfrm>
            <a:off x="5854056" y="6276070"/>
            <a:ext cx="2786082" cy="369332"/>
          </a:xfrm>
          <a:prstGeom prst="rect">
            <a:avLst/>
          </a:prstGeom>
          <a:noFill/>
        </p:spPr>
        <p:txBody>
          <a:bodyPr wrap="square" rtlCol="0">
            <a:spAutoFit/>
          </a:bodyPr>
          <a:lstStyle/>
          <a:p>
            <a:r>
              <a:rPr lang="it-IT" dirty="0" smtClean="0"/>
              <a:t>LA NORMATIVA </a:t>
            </a:r>
            <a:r>
              <a:rPr lang="it-IT" dirty="0" err="1" smtClean="0"/>
              <a:t>DI</a:t>
            </a:r>
            <a:r>
              <a:rPr lang="it-IT" dirty="0" smtClean="0"/>
              <a:t> SETTORE</a:t>
            </a:r>
            <a:endParaRPr lang="it-IT"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1"/>
          <p:cNvSpPr txBox="1">
            <a:spLocks/>
          </p:cNvSpPr>
          <p:nvPr/>
        </p:nvSpPr>
        <p:spPr>
          <a:xfrm>
            <a:off x="457200" y="1924770"/>
            <a:ext cx="8229600" cy="1143000"/>
          </a:xfrm>
          <a:prstGeom prst="rect">
            <a:avLst/>
          </a:prstGeom>
        </p:spPr>
        <p:txBody>
          <a:bodyPr vert="horz" lIns="91440" tIns="45720" rIns="91440" bIns="45720" rtlCol="0" anchor="ctr">
            <a:normAutofit fontScale="4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4400" b="1" i="0" u="none" strike="noStrike" kern="1200" cap="none" spc="0" normalizeH="0" baseline="0" noProof="0" dirty="0" smtClean="0">
                <a:ln>
                  <a:noFill/>
                </a:ln>
                <a:solidFill>
                  <a:srgbClr val="000000"/>
                </a:solidFill>
                <a:effectLst/>
                <a:uLnTx/>
                <a:uFillTx/>
                <a:latin typeface="+mj-lt"/>
                <a:ea typeface="+mj-ea"/>
                <a:cs typeface="+mj-cs"/>
              </a:rPr>
              <a:t/>
            </a:r>
            <a:br>
              <a:rPr kumimoji="0" lang="it-IT" sz="4400" b="1" i="0" u="none" strike="noStrike" kern="1200" cap="none" spc="0" normalizeH="0" baseline="0" noProof="0" dirty="0" smtClean="0">
                <a:ln>
                  <a:noFill/>
                </a:ln>
                <a:solidFill>
                  <a:srgbClr val="000000"/>
                </a:solidFill>
                <a:effectLst/>
                <a:uLnTx/>
                <a:uFillTx/>
                <a:latin typeface="+mj-lt"/>
                <a:ea typeface="+mj-ea"/>
                <a:cs typeface="+mj-cs"/>
              </a:rPr>
            </a:br>
            <a:r>
              <a:rPr lang="it-IT" sz="9800" b="1" dirty="0" smtClean="0">
                <a:solidFill>
                  <a:srgbClr val="000000"/>
                </a:solidFill>
                <a:latin typeface="+mj-lt"/>
                <a:ea typeface="+mj-ea"/>
                <a:cs typeface="+mj-cs"/>
              </a:rPr>
              <a:t>L’</a:t>
            </a:r>
            <a:r>
              <a:rPr lang="it-IT" sz="9800" b="1" cap="small" dirty="0" smtClean="0">
                <a:solidFill>
                  <a:srgbClr val="000000"/>
                </a:solidFill>
                <a:latin typeface="+mj-lt"/>
                <a:ea typeface="+mj-ea"/>
                <a:cs typeface="+mj-cs"/>
              </a:rPr>
              <a:t>o</a:t>
            </a:r>
            <a:r>
              <a:rPr kumimoji="0" lang="it-IT" sz="9800" b="1" i="0" u="none" strike="noStrike" kern="1200" cap="small" spc="0" normalizeH="0" noProof="0" dirty="0" smtClean="0">
                <a:ln>
                  <a:noFill/>
                </a:ln>
                <a:solidFill>
                  <a:srgbClr val="000000"/>
                </a:solidFill>
                <a:effectLst/>
                <a:uLnTx/>
                <a:uFillTx/>
                <a:latin typeface="+mj-lt"/>
                <a:ea typeface="+mj-ea"/>
                <a:cs typeface="+mj-cs"/>
              </a:rPr>
              <a:t>fferta turistica</a:t>
            </a:r>
            <a:r>
              <a:rPr kumimoji="0" lang="it-IT" sz="4400" b="1" i="0" u="none" strike="noStrike" kern="1200" cap="none" spc="0" normalizeH="0" baseline="0" noProof="0" dirty="0" smtClean="0">
                <a:ln>
                  <a:noFill/>
                </a:ln>
                <a:solidFill>
                  <a:srgbClr val="000000"/>
                </a:solidFill>
                <a:effectLst/>
                <a:uLnTx/>
                <a:uFillTx/>
                <a:latin typeface="+mj-lt"/>
                <a:ea typeface="+mj-ea"/>
                <a:cs typeface="+mj-cs"/>
              </a:rPr>
              <a:t/>
            </a:r>
            <a:br>
              <a:rPr kumimoji="0" lang="it-IT" sz="4400" b="1" i="0" u="none" strike="noStrike" kern="1200" cap="none" spc="0" normalizeH="0" baseline="0" noProof="0" dirty="0" smtClean="0">
                <a:ln>
                  <a:noFill/>
                </a:ln>
                <a:solidFill>
                  <a:srgbClr val="000000"/>
                </a:solidFill>
                <a:effectLst/>
                <a:uLnTx/>
                <a:uFillTx/>
                <a:latin typeface="+mj-lt"/>
                <a:ea typeface="+mj-ea"/>
                <a:cs typeface="+mj-cs"/>
              </a:rPr>
            </a:br>
            <a:endParaRPr kumimoji="0" lang="it-IT"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txBox="1">
            <a:spLocks noGrp="1"/>
          </p:cNvSpPr>
          <p:nvPr>
            <p:ph idx="1"/>
          </p:nvPr>
        </p:nvSpPr>
        <p:spPr>
          <a:xfrm>
            <a:off x="428625" y="1680616"/>
            <a:ext cx="8229600" cy="461665"/>
          </a:xfrm>
          <a:prstGeom prst="rect">
            <a:avLst/>
          </a:prstGeom>
          <a:noFill/>
        </p:spPr>
        <p:txBody>
          <a:bodyPr wrap="square" rtlCol="0">
            <a:spAutoFit/>
          </a:bodyPr>
          <a:lstStyle/>
          <a:p>
            <a:pPr>
              <a:buNone/>
            </a:pPr>
            <a:r>
              <a:rPr lang="it-IT" sz="2400" dirty="0" smtClean="0">
                <a:solidFill>
                  <a:srgbClr val="000000"/>
                </a:solidFill>
                <a:effectLst/>
              </a:rPr>
              <a:t>In chiave moderna </a:t>
            </a:r>
            <a:r>
              <a:rPr lang="it-IT" sz="2400" u="sng" dirty="0" smtClean="0">
                <a:solidFill>
                  <a:srgbClr val="000000"/>
                </a:solidFill>
                <a:effectLst/>
              </a:rPr>
              <a:t>l’offerta</a:t>
            </a:r>
            <a:r>
              <a:rPr lang="it-IT" sz="2400" dirty="0" smtClean="0">
                <a:solidFill>
                  <a:srgbClr val="000000"/>
                </a:solidFill>
                <a:effectLst/>
              </a:rPr>
              <a:t> è il passaggio da </a:t>
            </a:r>
            <a:r>
              <a:rPr lang="it-IT" sz="2400" b="1" dirty="0" smtClean="0">
                <a:solidFill>
                  <a:srgbClr val="000000"/>
                </a:solidFill>
                <a:effectLst/>
              </a:rPr>
              <a:t>risorsa</a:t>
            </a:r>
            <a:r>
              <a:rPr lang="it-IT" sz="2400" dirty="0" smtClean="0">
                <a:solidFill>
                  <a:srgbClr val="000000"/>
                </a:solidFill>
                <a:effectLst/>
              </a:rPr>
              <a:t> a </a:t>
            </a:r>
            <a:r>
              <a:rPr lang="it-IT" sz="2400" b="1" dirty="0" smtClean="0">
                <a:solidFill>
                  <a:srgbClr val="000000"/>
                </a:solidFill>
                <a:effectLst/>
              </a:rPr>
              <a:t>prodotto.</a:t>
            </a:r>
            <a:endParaRPr lang="it-IT" sz="2400" b="1" dirty="0">
              <a:solidFill>
                <a:srgbClr val="000000"/>
              </a:solidFill>
              <a:effectLst/>
            </a:endParaRPr>
          </a:p>
        </p:txBody>
      </p:sp>
      <p:sp>
        <p:nvSpPr>
          <p:cNvPr id="5" name="CasellaDiTesto 4"/>
          <p:cNvSpPr txBox="1"/>
          <p:nvPr/>
        </p:nvSpPr>
        <p:spPr>
          <a:xfrm>
            <a:off x="428596" y="2766870"/>
            <a:ext cx="6000792" cy="707886"/>
          </a:xfrm>
          <a:prstGeom prst="rect">
            <a:avLst/>
          </a:prstGeom>
          <a:noFill/>
        </p:spPr>
        <p:txBody>
          <a:bodyPr wrap="square" rtlCol="0">
            <a:spAutoFit/>
          </a:bodyPr>
          <a:lstStyle/>
          <a:p>
            <a:r>
              <a:rPr lang="it-IT" sz="2000" dirty="0" smtClean="0">
                <a:solidFill>
                  <a:srgbClr val="000000"/>
                </a:solidFill>
                <a:effectLst/>
              </a:rPr>
              <a:t>Una </a:t>
            </a:r>
            <a:r>
              <a:rPr lang="it-IT" sz="2000" b="1" dirty="0" smtClean="0">
                <a:solidFill>
                  <a:srgbClr val="000000"/>
                </a:solidFill>
                <a:effectLst/>
              </a:rPr>
              <a:t>RISORSA</a:t>
            </a:r>
            <a:r>
              <a:rPr lang="it-IT" sz="2000" dirty="0" smtClean="0">
                <a:solidFill>
                  <a:srgbClr val="000000"/>
                </a:solidFill>
                <a:effectLst/>
              </a:rPr>
              <a:t> è un bene eccellente (naturale, storico, artistico, culturale, ecc.) presente sul territorio</a:t>
            </a:r>
            <a:endParaRPr lang="it-IT" sz="2000" dirty="0">
              <a:solidFill>
                <a:srgbClr val="000000"/>
              </a:solidFill>
              <a:effectLst/>
            </a:endParaRPr>
          </a:p>
        </p:txBody>
      </p:sp>
      <p:sp>
        <p:nvSpPr>
          <p:cNvPr id="6" name="CasellaDiTesto 5"/>
          <p:cNvSpPr txBox="1"/>
          <p:nvPr/>
        </p:nvSpPr>
        <p:spPr>
          <a:xfrm>
            <a:off x="2857488" y="4060006"/>
            <a:ext cx="6000792" cy="1015663"/>
          </a:xfrm>
          <a:prstGeom prst="rect">
            <a:avLst/>
          </a:prstGeom>
          <a:noFill/>
        </p:spPr>
        <p:txBody>
          <a:bodyPr wrap="square" rtlCol="0">
            <a:spAutoFit/>
          </a:bodyPr>
          <a:lstStyle/>
          <a:p>
            <a:r>
              <a:rPr lang="it-IT" sz="2000" dirty="0" smtClean="0">
                <a:solidFill>
                  <a:srgbClr val="000000"/>
                </a:solidFill>
                <a:effectLst/>
              </a:rPr>
              <a:t>Un </a:t>
            </a:r>
            <a:r>
              <a:rPr lang="it-IT" sz="2000" b="1" dirty="0" smtClean="0">
                <a:solidFill>
                  <a:srgbClr val="000000"/>
                </a:solidFill>
                <a:effectLst/>
              </a:rPr>
              <a:t>PRODOTTO</a:t>
            </a:r>
            <a:r>
              <a:rPr lang="it-IT" sz="2000" dirty="0" smtClean="0">
                <a:solidFill>
                  <a:srgbClr val="000000"/>
                </a:solidFill>
                <a:effectLst/>
              </a:rPr>
              <a:t> è una offerta completa e flessibile che permette la fruizione delle risorse eccellenti del territorio</a:t>
            </a:r>
            <a:endParaRPr lang="it-IT" sz="2000" dirty="0">
              <a:solidFill>
                <a:srgbClr val="000000"/>
              </a:solidFill>
              <a:effectLst/>
            </a:endParaRPr>
          </a:p>
        </p:txBody>
      </p:sp>
      <p:sp>
        <p:nvSpPr>
          <p:cNvPr id="7" name="CasellaDiTesto 6"/>
          <p:cNvSpPr txBox="1"/>
          <p:nvPr/>
        </p:nvSpPr>
        <p:spPr>
          <a:xfrm>
            <a:off x="382144" y="928670"/>
            <a:ext cx="4500594" cy="461665"/>
          </a:xfrm>
          <a:prstGeom prst="rect">
            <a:avLst/>
          </a:prstGeom>
          <a:noFill/>
        </p:spPr>
        <p:txBody>
          <a:bodyPr wrap="square" rtlCol="0">
            <a:spAutoFit/>
          </a:bodyPr>
          <a:lstStyle/>
          <a:p>
            <a:r>
              <a:rPr lang="it-IT" sz="2400" i="1" dirty="0" smtClean="0"/>
              <a:t>Offerta / Risorse / Prodotto</a:t>
            </a:r>
            <a:endParaRPr lang="it-IT" sz="2400" i="1" dirty="0"/>
          </a:p>
        </p:txBody>
      </p:sp>
      <p:sp>
        <p:nvSpPr>
          <p:cNvPr id="8" name="CasellaDiTesto 7"/>
          <p:cNvSpPr txBox="1"/>
          <p:nvPr/>
        </p:nvSpPr>
        <p:spPr>
          <a:xfrm>
            <a:off x="6318088" y="6276070"/>
            <a:ext cx="2289844" cy="369332"/>
          </a:xfrm>
          <a:prstGeom prst="rect">
            <a:avLst/>
          </a:prstGeom>
          <a:noFill/>
        </p:spPr>
        <p:txBody>
          <a:bodyPr wrap="square" rtlCol="0">
            <a:spAutoFit/>
          </a:bodyPr>
          <a:lstStyle/>
          <a:p>
            <a:r>
              <a:rPr lang="it-IT" dirty="0" smtClean="0"/>
              <a:t>L’OFFERTA TURISTICA</a:t>
            </a: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28596" y="1571613"/>
            <a:ext cx="8229600" cy="2500330"/>
          </a:xfrm>
        </p:spPr>
        <p:txBody>
          <a:bodyPr>
            <a:normAutofit/>
          </a:bodyPr>
          <a:lstStyle/>
          <a:p>
            <a:pPr>
              <a:buNone/>
            </a:pPr>
            <a:r>
              <a:rPr lang="it-IT" sz="2400" dirty="0" smtClean="0">
                <a:latin typeface="Book Antiqua" pitchFamily="18" charset="0"/>
              </a:rPr>
              <a:t>    </a:t>
            </a:r>
            <a:r>
              <a:rPr lang="it-IT" sz="2200" dirty="0" smtClean="0"/>
              <a:t>Per </a:t>
            </a:r>
            <a:r>
              <a:rPr lang="it-IT" sz="2200" u="sng" dirty="0" smtClean="0"/>
              <a:t>prodotto turistico</a:t>
            </a:r>
            <a:r>
              <a:rPr lang="it-IT" sz="2200" dirty="0" smtClean="0"/>
              <a:t> si intende: </a:t>
            </a:r>
          </a:p>
          <a:p>
            <a:pPr>
              <a:buNone/>
            </a:pPr>
            <a:r>
              <a:rPr lang="it-IT" sz="2200" dirty="0" smtClean="0"/>
              <a:t>     il pacchetto (o mix) delle </a:t>
            </a:r>
            <a:r>
              <a:rPr lang="it-IT" sz="2200" b="1" dirty="0" smtClean="0"/>
              <a:t>attrattive </a:t>
            </a:r>
            <a:r>
              <a:rPr lang="it-IT" sz="2200" dirty="0" smtClean="0"/>
              <a:t>materiali ed immateriali che originano lo spostamento nella località di destinazione e dei </a:t>
            </a:r>
            <a:r>
              <a:rPr lang="it-IT" sz="2200" b="1" u="sng" dirty="0" smtClean="0"/>
              <a:t>servizi</a:t>
            </a:r>
            <a:r>
              <a:rPr lang="it-IT" sz="2200" dirty="0" smtClean="0"/>
              <a:t> che rendono possibile fruirle, secondo le modalità corrispondenti alle esigenze di ognuno e ai modelli di attività secondo i quali ciascun turista le integra ed interpreta</a:t>
            </a:r>
          </a:p>
        </p:txBody>
      </p:sp>
      <p:sp>
        <p:nvSpPr>
          <p:cNvPr id="4" name="CasellaDiTesto 3"/>
          <p:cNvSpPr txBox="1"/>
          <p:nvPr/>
        </p:nvSpPr>
        <p:spPr>
          <a:xfrm>
            <a:off x="6318088" y="6276070"/>
            <a:ext cx="2289844" cy="369332"/>
          </a:xfrm>
          <a:prstGeom prst="rect">
            <a:avLst/>
          </a:prstGeom>
          <a:noFill/>
        </p:spPr>
        <p:txBody>
          <a:bodyPr wrap="square" rtlCol="0">
            <a:spAutoFit/>
          </a:bodyPr>
          <a:lstStyle/>
          <a:p>
            <a:r>
              <a:rPr lang="it-IT" dirty="0" smtClean="0"/>
              <a:t>L’OFFERTA TURISTICA</a:t>
            </a: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09772"/>
            <a:ext cx="8229600" cy="1143000"/>
          </a:xfrm>
        </p:spPr>
        <p:txBody>
          <a:bodyPr>
            <a:normAutofit/>
          </a:bodyPr>
          <a:lstStyle/>
          <a:p>
            <a:pPr algn="l"/>
            <a:r>
              <a:rPr lang="it-IT" sz="2400" dirty="0" smtClean="0"/>
              <a:t>Attrattive materiali e immateriali</a:t>
            </a:r>
            <a:endParaRPr lang="it-IT" sz="2400" dirty="0"/>
          </a:p>
        </p:txBody>
      </p:sp>
      <p:sp>
        <p:nvSpPr>
          <p:cNvPr id="3" name="Segnaposto contenuto 2"/>
          <p:cNvSpPr>
            <a:spLocks noGrp="1"/>
          </p:cNvSpPr>
          <p:nvPr>
            <p:ph idx="1"/>
          </p:nvPr>
        </p:nvSpPr>
        <p:spPr>
          <a:xfrm>
            <a:off x="457200" y="1600201"/>
            <a:ext cx="8229600" cy="4043378"/>
          </a:xfrm>
        </p:spPr>
        <p:txBody>
          <a:bodyPr>
            <a:noAutofit/>
          </a:bodyPr>
          <a:lstStyle/>
          <a:p>
            <a:pPr>
              <a:lnSpc>
                <a:spcPct val="150000"/>
              </a:lnSpc>
              <a:spcBef>
                <a:spcPct val="0"/>
              </a:spcBef>
              <a:buClr>
                <a:srgbClr val="000000"/>
              </a:buClr>
            </a:pPr>
            <a:r>
              <a:rPr lang="it-IT" sz="1800" b="1" dirty="0" smtClean="0"/>
              <a:t>Ambientali</a:t>
            </a:r>
            <a:r>
              <a:rPr lang="it-IT" sz="1800" dirty="0" smtClean="0"/>
              <a:t>: </a:t>
            </a:r>
            <a:r>
              <a:rPr lang="it-IT" sz="1800" b="0" dirty="0" smtClean="0"/>
              <a:t>naturali, paesaggistiche, faunistiche, culturali, storiche, artistiche, monumentali, archeologiche, antropiche, civili, socio-politici, religiose, ecc..</a:t>
            </a:r>
            <a:endParaRPr lang="it-IT" sz="1800" dirty="0" smtClean="0"/>
          </a:p>
          <a:p>
            <a:pPr>
              <a:lnSpc>
                <a:spcPct val="150000"/>
              </a:lnSpc>
              <a:spcBef>
                <a:spcPct val="0"/>
              </a:spcBef>
              <a:buClr>
                <a:srgbClr val="000000"/>
              </a:buClr>
            </a:pPr>
            <a:r>
              <a:rPr lang="it-IT" sz="1800" b="1" dirty="0" smtClean="0"/>
              <a:t>Avvenimenti</a:t>
            </a:r>
            <a:r>
              <a:rPr lang="it-IT" sz="1800" dirty="0" smtClean="0"/>
              <a:t> (</a:t>
            </a:r>
            <a:r>
              <a:rPr lang="it-IT" sz="1800" b="0" i="1" dirty="0" smtClean="0"/>
              <a:t>fiere, convegni, spettacoli, manifestazioni sportive)</a:t>
            </a:r>
          </a:p>
          <a:p>
            <a:pPr>
              <a:lnSpc>
                <a:spcPct val="150000"/>
              </a:lnSpc>
              <a:spcBef>
                <a:spcPct val="0"/>
              </a:spcBef>
              <a:buClr>
                <a:srgbClr val="000000"/>
              </a:buClr>
            </a:pPr>
            <a:r>
              <a:rPr lang="it-IT" sz="1800" b="1" dirty="0"/>
              <a:t>Q</a:t>
            </a:r>
            <a:r>
              <a:rPr lang="it-IT" sz="1800" b="1" dirty="0" smtClean="0"/>
              <a:t>ualità e convenienza dei servizi turistici, di accesso e di mobilità</a:t>
            </a:r>
            <a:r>
              <a:rPr lang="it-IT" sz="1800" b="1" dirty="0" smtClean="0">
                <a:solidFill>
                  <a:schemeClr val="accent2"/>
                </a:solidFill>
              </a:rPr>
              <a:t> </a:t>
            </a:r>
            <a:r>
              <a:rPr lang="it-IT" sz="1800" b="0" i="1" dirty="0" smtClean="0"/>
              <a:t>(ricettività, attività ristorative, trasporti, shopping, attività ricreative)</a:t>
            </a:r>
          </a:p>
          <a:p>
            <a:pPr>
              <a:lnSpc>
                <a:spcPct val="150000"/>
              </a:lnSpc>
              <a:spcBef>
                <a:spcPct val="0"/>
              </a:spcBef>
              <a:buClr>
                <a:srgbClr val="000000"/>
              </a:buClr>
            </a:pPr>
            <a:r>
              <a:rPr lang="it-IT" sz="1800" b="1" dirty="0"/>
              <a:t>Q</a:t>
            </a:r>
            <a:r>
              <a:rPr lang="it-IT" sz="1800" b="1" dirty="0" smtClean="0"/>
              <a:t>ualità ed intensità della vita turistica</a:t>
            </a:r>
            <a:r>
              <a:rPr lang="it-IT" sz="1800" b="1" dirty="0" smtClean="0">
                <a:solidFill>
                  <a:schemeClr val="accent2"/>
                </a:solidFill>
              </a:rPr>
              <a:t> </a:t>
            </a:r>
            <a:r>
              <a:rPr lang="it-IT" sz="1800" b="0" i="1" dirty="0" smtClean="0"/>
              <a:t>(clientela, animazione, socializzazione ecc.)</a:t>
            </a:r>
          </a:p>
          <a:p>
            <a:pPr>
              <a:lnSpc>
                <a:spcPct val="150000"/>
              </a:lnSpc>
              <a:spcBef>
                <a:spcPct val="0"/>
              </a:spcBef>
              <a:buClr>
                <a:srgbClr val="000000"/>
              </a:buClr>
            </a:pPr>
            <a:r>
              <a:rPr lang="it-IT" sz="1800" b="1" dirty="0" smtClean="0"/>
              <a:t>Economiche, commerciali, infrastrutturali, tecnologiche</a:t>
            </a:r>
            <a:endParaRPr lang="it-IT" sz="1800" dirty="0" smtClean="0"/>
          </a:p>
          <a:p>
            <a:pPr>
              <a:lnSpc>
                <a:spcPct val="150000"/>
              </a:lnSpc>
              <a:spcBef>
                <a:spcPct val="0"/>
              </a:spcBef>
              <a:buClr>
                <a:srgbClr val="000000"/>
              </a:buClr>
            </a:pPr>
            <a:r>
              <a:rPr lang="it-IT" sz="1800" dirty="0" smtClean="0"/>
              <a:t>Relative alle </a:t>
            </a:r>
            <a:r>
              <a:rPr lang="it-IT" sz="1800" b="1" dirty="0" smtClean="0"/>
              <a:t>condizioni generali </a:t>
            </a:r>
            <a:r>
              <a:rPr lang="it-IT" sz="1800" dirty="0" smtClean="0"/>
              <a:t>di svolgimento dell’attività turistica </a:t>
            </a:r>
            <a:r>
              <a:rPr lang="it-IT" sz="1800" i="1" dirty="0" smtClean="0"/>
              <a:t>(sicurezza, assenza di turbolenza sociale, lingue, cortesia, sanità, clima ecc..)</a:t>
            </a:r>
          </a:p>
          <a:p>
            <a:pPr>
              <a:lnSpc>
                <a:spcPct val="150000"/>
              </a:lnSpc>
              <a:spcBef>
                <a:spcPct val="0"/>
              </a:spcBef>
              <a:buClr>
                <a:srgbClr val="000000"/>
              </a:buClr>
            </a:pPr>
            <a:endParaRPr lang="it-IT" sz="1800" b="0" i="1" dirty="0" smtClean="0"/>
          </a:p>
          <a:p>
            <a:endParaRPr lang="it-IT" sz="1400" dirty="0"/>
          </a:p>
        </p:txBody>
      </p:sp>
      <p:sp>
        <p:nvSpPr>
          <p:cNvPr id="4" name="CasellaDiTesto 3"/>
          <p:cNvSpPr txBox="1"/>
          <p:nvPr/>
        </p:nvSpPr>
        <p:spPr>
          <a:xfrm>
            <a:off x="6318088" y="6276070"/>
            <a:ext cx="2289844" cy="369332"/>
          </a:xfrm>
          <a:prstGeom prst="rect">
            <a:avLst/>
          </a:prstGeom>
          <a:noFill/>
        </p:spPr>
        <p:txBody>
          <a:bodyPr wrap="square" rtlCol="0">
            <a:spAutoFit/>
          </a:bodyPr>
          <a:lstStyle/>
          <a:p>
            <a:r>
              <a:rPr lang="it-IT" dirty="0" smtClean="0"/>
              <a:t>L’OFFERTA TURISTICA</a:t>
            </a:r>
            <a:endParaRPr lang="it-IT"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93927"/>
            <a:ext cx="8229600" cy="1143000"/>
          </a:xfrm>
        </p:spPr>
        <p:txBody>
          <a:bodyPr>
            <a:normAutofit/>
          </a:bodyPr>
          <a:lstStyle/>
          <a:p>
            <a:pPr algn="l"/>
            <a:r>
              <a:rPr lang="it-IT" sz="2400" dirty="0" smtClean="0"/>
              <a:t>Le caratteristiche del prodotto turistico</a:t>
            </a:r>
            <a:endParaRPr lang="it-IT" sz="2400" dirty="0"/>
          </a:p>
        </p:txBody>
      </p:sp>
      <p:sp>
        <p:nvSpPr>
          <p:cNvPr id="3" name="Segnaposto contenuto 2"/>
          <p:cNvSpPr>
            <a:spLocks noGrp="1"/>
          </p:cNvSpPr>
          <p:nvPr>
            <p:ph idx="1"/>
          </p:nvPr>
        </p:nvSpPr>
        <p:spPr/>
        <p:txBody>
          <a:bodyPr>
            <a:normAutofit/>
          </a:bodyPr>
          <a:lstStyle/>
          <a:p>
            <a:pPr marL="0" indent="0">
              <a:spcBef>
                <a:spcPts val="0"/>
              </a:spcBef>
              <a:buClr>
                <a:srgbClr val="474747"/>
              </a:buClr>
            </a:pPr>
            <a:r>
              <a:rPr lang="it-IT" sz="1800" dirty="0" smtClean="0"/>
              <a:t>  </a:t>
            </a:r>
            <a:r>
              <a:rPr lang="it-IT" sz="1800" b="1" dirty="0" smtClean="0"/>
              <a:t>Complessità:</a:t>
            </a:r>
            <a:r>
              <a:rPr lang="it-IT" sz="1800" dirty="0" smtClean="0"/>
              <a:t> </a:t>
            </a:r>
            <a:r>
              <a:rPr lang="it-IT" sz="1800" b="0" dirty="0" smtClean="0"/>
              <a:t>numerosità ed eterogeneità tipologica ed aziendale dei soggetti coinvolti</a:t>
            </a:r>
          </a:p>
          <a:p>
            <a:pPr marL="0" indent="0">
              <a:spcBef>
                <a:spcPts val="0"/>
              </a:spcBef>
              <a:buClr>
                <a:srgbClr val="474747"/>
              </a:buClr>
              <a:buNone/>
            </a:pPr>
            <a:endParaRPr lang="it-IT" sz="1800" b="0" dirty="0" smtClean="0"/>
          </a:p>
          <a:p>
            <a:pPr marL="0" indent="0">
              <a:spcBef>
                <a:spcPts val="0"/>
              </a:spcBef>
              <a:buClr>
                <a:srgbClr val="474747"/>
              </a:buClr>
            </a:pPr>
            <a:r>
              <a:rPr lang="it-IT" sz="1800" b="1" dirty="0" smtClean="0"/>
              <a:t>  Deperibilità</a:t>
            </a:r>
            <a:r>
              <a:rPr lang="it-IT" sz="1800" b="1" dirty="0"/>
              <a:t>:</a:t>
            </a:r>
            <a:r>
              <a:rPr lang="it-IT" sz="1800" dirty="0" smtClean="0"/>
              <a:t> </a:t>
            </a:r>
            <a:r>
              <a:rPr lang="it-IT" sz="1800" b="0" dirty="0" smtClean="0"/>
              <a:t>non è immagazzinabile e può essere erogato solo in presenza del cliente</a:t>
            </a:r>
          </a:p>
          <a:p>
            <a:pPr marL="0" indent="0">
              <a:spcBef>
                <a:spcPts val="0"/>
              </a:spcBef>
              <a:buClr>
                <a:srgbClr val="474747"/>
              </a:buClr>
              <a:buNone/>
            </a:pPr>
            <a:endParaRPr lang="it-IT" sz="1800" b="0" dirty="0" smtClean="0"/>
          </a:p>
          <a:p>
            <a:pPr marL="0" indent="0">
              <a:spcBef>
                <a:spcPts val="0"/>
              </a:spcBef>
              <a:buClr>
                <a:srgbClr val="474747"/>
              </a:buClr>
            </a:pPr>
            <a:r>
              <a:rPr lang="it-IT" sz="1800" b="1" dirty="0" smtClean="0"/>
              <a:t>  Intangibilità: </a:t>
            </a:r>
            <a:r>
              <a:rPr lang="it-IT" sz="1800" b="0" dirty="0" smtClean="0"/>
              <a:t>il prodotto è immateriale</a:t>
            </a:r>
          </a:p>
          <a:p>
            <a:pPr marL="0" indent="0">
              <a:spcBef>
                <a:spcPts val="0"/>
              </a:spcBef>
              <a:buClr>
                <a:srgbClr val="474747"/>
              </a:buClr>
              <a:buNone/>
            </a:pPr>
            <a:endParaRPr lang="it-IT" sz="1800" b="1" dirty="0" smtClean="0"/>
          </a:p>
          <a:p>
            <a:pPr marL="0" indent="0">
              <a:spcBef>
                <a:spcPts val="0"/>
              </a:spcBef>
              <a:buClr>
                <a:srgbClr val="474747"/>
              </a:buClr>
            </a:pPr>
            <a:r>
              <a:rPr lang="it-IT" sz="1800" b="1" dirty="0" smtClean="0"/>
              <a:t>  Importanza soggettiva e sociale:</a:t>
            </a:r>
            <a:r>
              <a:rPr lang="it-IT" sz="1800" b="1" dirty="0" smtClean="0">
                <a:solidFill>
                  <a:schemeClr val="accent2"/>
                </a:solidFill>
              </a:rPr>
              <a:t> </a:t>
            </a:r>
            <a:r>
              <a:rPr lang="it-IT" sz="1800" b="0" dirty="0" smtClean="0"/>
              <a:t>ad una facile comunicabilità sul mercato del prodotto corrisponde una interpretazione soggettiva da parte del turista</a:t>
            </a:r>
          </a:p>
          <a:p>
            <a:pPr marL="0" indent="0">
              <a:spcBef>
                <a:spcPts val="0"/>
              </a:spcBef>
              <a:buClr>
                <a:srgbClr val="474747"/>
              </a:buClr>
              <a:buNone/>
            </a:pPr>
            <a:endParaRPr lang="it-IT" sz="1800" b="0" dirty="0" smtClean="0"/>
          </a:p>
          <a:p>
            <a:pPr marL="0" indent="0" algn="just">
              <a:spcBef>
                <a:spcPts val="0"/>
              </a:spcBef>
              <a:buClr>
                <a:srgbClr val="474747"/>
              </a:buClr>
            </a:pPr>
            <a:r>
              <a:rPr lang="it-IT" sz="1800" b="1" dirty="0" smtClean="0"/>
              <a:t>  Lontananza: </a:t>
            </a:r>
            <a:r>
              <a:rPr lang="it-IT" sz="1800" b="0" dirty="0" smtClean="0"/>
              <a:t>tra luogo di acquisto e di consumo che comporta notevoli incertezze ed elevati rischi</a:t>
            </a:r>
          </a:p>
          <a:p>
            <a:pPr marL="0" indent="0" algn="just">
              <a:spcBef>
                <a:spcPts val="0"/>
              </a:spcBef>
              <a:buClr>
                <a:srgbClr val="474747"/>
              </a:buClr>
              <a:buNone/>
            </a:pPr>
            <a:endParaRPr lang="it-IT" sz="1800" b="0" dirty="0" smtClean="0"/>
          </a:p>
          <a:p>
            <a:pPr marL="0" indent="0" algn="just">
              <a:spcBef>
                <a:spcPts val="0"/>
              </a:spcBef>
              <a:buClr>
                <a:srgbClr val="474747"/>
              </a:buClr>
            </a:pPr>
            <a:r>
              <a:rPr lang="it-IT" sz="1800" b="1" dirty="0" smtClean="0"/>
              <a:t>  Difficile programmabilità:</a:t>
            </a:r>
            <a:r>
              <a:rPr lang="it-IT" sz="1800" b="1" dirty="0" smtClean="0">
                <a:solidFill>
                  <a:schemeClr val="accent2"/>
                </a:solidFill>
              </a:rPr>
              <a:t> </a:t>
            </a:r>
            <a:r>
              <a:rPr lang="it-IT" sz="1800" b="0" dirty="0" smtClean="0"/>
              <a:t>sia dei flussi che dei comportamenti d’acquisto dei turisti</a:t>
            </a:r>
          </a:p>
          <a:p>
            <a:pPr>
              <a:buNone/>
            </a:pPr>
            <a:endParaRPr lang="it-IT" sz="1800" dirty="0"/>
          </a:p>
        </p:txBody>
      </p:sp>
      <p:sp>
        <p:nvSpPr>
          <p:cNvPr id="4" name="CasellaDiTesto 3"/>
          <p:cNvSpPr txBox="1"/>
          <p:nvPr/>
        </p:nvSpPr>
        <p:spPr>
          <a:xfrm>
            <a:off x="6318088" y="6276070"/>
            <a:ext cx="2289844" cy="369332"/>
          </a:xfrm>
          <a:prstGeom prst="rect">
            <a:avLst/>
          </a:prstGeom>
          <a:noFill/>
        </p:spPr>
        <p:txBody>
          <a:bodyPr wrap="square" rtlCol="0">
            <a:spAutoFit/>
          </a:bodyPr>
          <a:lstStyle/>
          <a:p>
            <a:r>
              <a:rPr lang="it-IT" dirty="0" smtClean="0"/>
              <a:t>L’OFFERTA TURISTICA</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6"/>
          <p:cNvSpPr>
            <a:spLocks noChangeArrowheads="1"/>
          </p:cNvSpPr>
          <p:nvPr/>
        </p:nvSpPr>
        <p:spPr bwMode="auto">
          <a:xfrm>
            <a:off x="571472" y="995346"/>
            <a:ext cx="8215370" cy="369332"/>
          </a:xfrm>
          <a:prstGeom prst="rect">
            <a:avLst/>
          </a:prstGeom>
          <a:noFill/>
          <a:ln w="9525">
            <a:noFill/>
            <a:miter lim="800000"/>
            <a:headEnd/>
            <a:tailEnd/>
          </a:ln>
        </p:spPr>
        <p:txBody>
          <a:bodyPr wrap="square" lIns="0" tIns="0" rIns="0" bIns="0">
            <a:spAutoFit/>
          </a:bodyPr>
          <a:lstStyle/>
          <a:p>
            <a:r>
              <a:rPr lang="it-IT" sz="2400" dirty="0">
                <a:solidFill>
                  <a:srgbClr val="000000"/>
                </a:solidFill>
              </a:rPr>
              <a:t>ESEMPIO: </a:t>
            </a:r>
            <a:r>
              <a:rPr lang="it-IT" sz="2400" dirty="0" smtClean="0">
                <a:solidFill>
                  <a:srgbClr val="000000"/>
                </a:solidFill>
              </a:rPr>
              <a:t>Il turismo enogastronomico</a:t>
            </a:r>
            <a:endParaRPr lang="it-IT" sz="2400" dirty="0"/>
          </a:p>
        </p:txBody>
      </p:sp>
      <p:sp>
        <p:nvSpPr>
          <p:cNvPr id="19" name="CasellaDiTesto 18"/>
          <p:cNvSpPr txBox="1"/>
          <p:nvPr/>
        </p:nvSpPr>
        <p:spPr>
          <a:xfrm>
            <a:off x="465486" y="1537064"/>
            <a:ext cx="7892728" cy="4247317"/>
          </a:xfrm>
          <a:prstGeom prst="rect">
            <a:avLst/>
          </a:prstGeom>
          <a:noFill/>
        </p:spPr>
        <p:txBody>
          <a:bodyPr wrap="square" rtlCol="0">
            <a:spAutoFit/>
          </a:bodyPr>
          <a:lstStyle/>
          <a:p>
            <a:r>
              <a:rPr lang="it-IT" b="1" dirty="0" smtClean="0"/>
              <a:t>Risorse del territorio</a:t>
            </a:r>
          </a:p>
          <a:p>
            <a:endParaRPr lang="it-IT" b="1" dirty="0" smtClean="0"/>
          </a:p>
          <a:p>
            <a:pPr>
              <a:buFont typeface="Arial" pitchFamily="34" charset="0"/>
              <a:buChar char="•"/>
            </a:pPr>
            <a:r>
              <a:rPr lang="it-IT" dirty="0" smtClean="0"/>
              <a:t>  produzioni tipiche enogastronomiche e d’eccellenza</a:t>
            </a:r>
          </a:p>
          <a:p>
            <a:pPr>
              <a:buFont typeface="Arial" pitchFamily="34" charset="0"/>
              <a:buChar char="•"/>
            </a:pPr>
            <a:r>
              <a:rPr lang="it-IT" dirty="0" smtClean="0"/>
              <a:t>  cultura della gastronomia locale</a:t>
            </a:r>
          </a:p>
          <a:p>
            <a:endParaRPr lang="it-IT" dirty="0" smtClean="0"/>
          </a:p>
          <a:p>
            <a:r>
              <a:rPr lang="it-IT" b="1" dirty="0" smtClean="0"/>
              <a:t>Prodotto turistico</a:t>
            </a:r>
          </a:p>
          <a:p>
            <a:endParaRPr lang="it-IT" b="1" dirty="0" smtClean="0"/>
          </a:p>
          <a:p>
            <a:pPr>
              <a:buFont typeface="Arial" pitchFamily="34" charset="0"/>
              <a:buChar char="•"/>
            </a:pPr>
            <a:r>
              <a:rPr lang="it-IT" dirty="0" smtClean="0"/>
              <a:t>  itinerari turistici enogastronomici</a:t>
            </a:r>
          </a:p>
          <a:p>
            <a:pPr>
              <a:buFont typeface="Arial" pitchFamily="34" charset="0"/>
              <a:buChar char="•"/>
            </a:pPr>
            <a:r>
              <a:rPr lang="it-IT" dirty="0" smtClean="0"/>
              <a:t>  ristorazione che utilizza i prodotti del territorio</a:t>
            </a:r>
          </a:p>
          <a:p>
            <a:pPr>
              <a:buFont typeface="Arial" pitchFamily="34" charset="0"/>
              <a:buChar char="•"/>
            </a:pPr>
            <a:r>
              <a:rPr lang="it-IT" dirty="0" smtClean="0"/>
              <a:t>  ospitalità che valorizza la tipicità del territorio</a:t>
            </a:r>
          </a:p>
          <a:p>
            <a:pPr>
              <a:buFont typeface="Arial" pitchFamily="34" charset="0"/>
              <a:buChar char="•"/>
            </a:pPr>
            <a:r>
              <a:rPr lang="it-IT" dirty="0" smtClean="0"/>
              <a:t>  possibilità di degustazione dei prodotti</a:t>
            </a:r>
          </a:p>
          <a:p>
            <a:pPr>
              <a:buFont typeface="Arial" pitchFamily="34" charset="0"/>
              <a:buChar char="•"/>
            </a:pPr>
            <a:r>
              <a:rPr lang="it-IT" dirty="0" smtClean="0"/>
              <a:t>  possibilità di acquisto dei prodotti</a:t>
            </a:r>
          </a:p>
          <a:p>
            <a:pPr>
              <a:buFont typeface="Arial" pitchFamily="34" charset="0"/>
              <a:buChar char="•"/>
            </a:pPr>
            <a:r>
              <a:rPr lang="it-IT" dirty="0" smtClean="0"/>
              <a:t>  segnaletica specializzata (cantine, fattorie, percorsi, ecc..)</a:t>
            </a:r>
          </a:p>
          <a:p>
            <a:pPr>
              <a:buFont typeface="Arial" pitchFamily="34" charset="0"/>
              <a:buChar char="•"/>
            </a:pPr>
            <a:r>
              <a:rPr lang="it-IT" dirty="0" smtClean="0"/>
              <a:t>  creazione di un offerta completa commercializzabile</a:t>
            </a:r>
          </a:p>
          <a:p>
            <a:pPr>
              <a:buFont typeface="Arial" pitchFamily="34" charset="0"/>
              <a:buChar char="•"/>
            </a:pPr>
            <a:r>
              <a:rPr lang="it-IT" dirty="0" smtClean="0"/>
              <a:t>  commercializzazione anche sui canali dell’intermediazione</a:t>
            </a:r>
          </a:p>
        </p:txBody>
      </p:sp>
      <p:sp>
        <p:nvSpPr>
          <p:cNvPr id="5" name="CasellaDiTesto 4"/>
          <p:cNvSpPr txBox="1"/>
          <p:nvPr/>
        </p:nvSpPr>
        <p:spPr>
          <a:xfrm>
            <a:off x="6318088" y="6276070"/>
            <a:ext cx="2289844" cy="369332"/>
          </a:xfrm>
          <a:prstGeom prst="rect">
            <a:avLst/>
          </a:prstGeom>
          <a:noFill/>
        </p:spPr>
        <p:txBody>
          <a:bodyPr wrap="square" rtlCol="0">
            <a:spAutoFit/>
          </a:bodyPr>
          <a:lstStyle/>
          <a:p>
            <a:r>
              <a:rPr lang="it-IT" dirty="0" smtClean="0"/>
              <a:t>L’OFFERTA TURISTICA</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928810"/>
            <a:ext cx="8229600" cy="1143000"/>
          </a:xfrm>
        </p:spPr>
        <p:txBody>
          <a:bodyPr>
            <a:normAutofit fontScale="90000"/>
          </a:bodyPr>
          <a:lstStyle/>
          <a:p>
            <a:r>
              <a:rPr lang="it-IT" b="1" cap="small" dirty="0" smtClean="0"/>
              <a:t>Organizzazione dell’offerta turistica</a:t>
            </a:r>
            <a:endParaRPr lang="it-IT" b="1" cap="small"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682516"/>
            <a:ext cx="8229600" cy="1143000"/>
          </a:xfrm>
        </p:spPr>
        <p:txBody>
          <a:bodyPr>
            <a:normAutofit/>
          </a:bodyPr>
          <a:lstStyle/>
          <a:p>
            <a:pPr algn="l"/>
            <a:r>
              <a:rPr lang="it-IT" sz="2400" i="1" dirty="0" smtClean="0"/>
              <a:t>Sistemi turistici locali </a:t>
            </a:r>
            <a:r>
              <a:rPr lang="it-IT" sz="1800" dirty="0" smtClean="0">
                <a:cs typeface="Times New Roman" pitchFamily="18" charset="0"/>
              </a:rPr>
              <a:t>(</a:t>
            </a:r>
            <a:r>
              <a:rPr lang="it-IT" sz="1800" dirty="0" smtClean="0">
                <a:solidFill>
                  <a:srgbClr val="000000"/>
                </a:solidFill>
              </a:rPr>
              <a:t>Legge Quadro 29/03/2001 n°135 </a:t>
            </a:r>
            <a:r>
              <a:rPr lang="it-IT" sz="1800" dirty="0" smtClean="0">
                <a:cs typeface="Times New Roman" pitchFamily="18" charset="0"/>
              </a:rPr>
              <a:t>ART. 5)</a:t>
            </a:r>
            <a:r>
              <a:rPr lang="it-IT" sz="1800" dirty="0" smtClean="0"/>
              <a:t/>
            </a:r>
            <a:br>
              <a:rPr lang="it-IT" sz="1800" dirty="0" smtClean="0"/>
            </a:br>
            <a:endParaRPr lang="it-IT" sz="1800" i="1" dirty="0"/>
          </a:p>
        </p:txBody>
      </p:sp>
      <p:sp>
        <p:nvSpPr>
          <p:cNvPr id="3" name="Segnaposto contenuto 2"/>
          <p:cNvSpPr>
            <a:spLocks noGrp="1"/>
          </p:cNvSpPr>
          <p:nvPr>
            <p:ph idx="1"/>
          </p:nvPr>
        </p:nvSpPr>
        <p:spPr>
          <a:xfrm>
            <a:off x="457200" y="1600201"/>
            <a:ext cx="8229600" cy="3543312"/>
          </a:xfrm>
        </p:spPr>
        <p:txBody>
          <a:bodyPr>
            <a:normAutofit/>
          </a:bodyPr>
          <a:lstStyle/>
          <a:p>
            <a:pPr>
              <a:lnSpc>
                <a:spcPct val="120000"/>
              </a:lnSpc>
              <a:spcBef>
                <a:spcPct val="50000"/>
              </a:spcBef>
              <a:buClr>
                <a:srgbClr val="474747"/>
              </a:buClr>
              <a:buNone/>
            </a:pPr>
            <a:r>
              <a:rPr lang="it-IT" dirty="0" smtClean="0">
                <a:cs typeface="Times New Roman" pitchFamily="18" charset="0"/>
              </a:rPr>
              <a:t>    </a:t>
            </a:r>
            <a:r>
              <a:rPr lang="it-IT" sz="2000" dirty="0" smtClean="0">
                <a:cs typeface="Times New Roman" pitchFamily="18" charset="0"/>
              </a:rPr>
              <a:t>Si definiscono </a:t>
            </a:r>
            <a:r>
              <a:rPr lang="it-IT" sz="2000" b="1" dirty="0" smtClean="0">
                <a:cs typeface="Times New Roman" pitchFamily="18" charset="0"/>
              </a:rPr>
              <a:t>sistemi turistici locali </a:t>
            </a:r>
            <a:r>
              <a:rPr lang="it-IT" sz="2000" dirty="0" smtClean="0">
                <a:cs typeface="Times New Roman" pitchFamily="18" charset="0"/>
              </a:rPr>
              <a:t>i contesti turistici omogenei o integrati, comprendenti ambiti territoriali appartenenti anche a regioni diverse, caratterizzati dall'offerta integrata di beni culturali, ambientali e di attrazioni turistiche, compresi i prodotti tipici dell'agricoltura e dell'artigianato locale, o dalla presenza diffusa di imprese turistiche singole o associate. </a:t>
            </a:r>
          </a:p>
          <a:p>
            <a:pPr>
              <a:lnSpc>
                <a:spcPct val="120000"/>
              </a:lnSpc>
              <a:spcBef>
                <a:spcPct val="50000"/>
              </a:spcBef>
              <a:buClr>
                <a:srgbClr val="474747"/>
              </a:buClr>
              <a:buNone/>
            </a:pPr>
            <a:r>
              <a:rPr lang="it-IT" sz="2000" dirty="0" smtClean="0">
                <a:cs typeface="Times New Roman" pitchFamily="18" charset="0"/>
              </a:rPr>
              <a:t>     </a:t>
            </a:r>
            <a:endParaRPr lang="it-IT" sz="2000" dirty="0" smtClean="0"/>
          </a:p>
        </p:txBody>
      </p:sp>
      <p:sp>
        <p:nvSpPr>
          <p:cNvPr id="4" name="CasellaDiTesto 3"/>
          <p:cNvSpPr txBox="1"/>
          <p:nvPr/>
        </p:nvSpPr>
        <p:spPr>
          <a:xfrm>
            <a:off x="4267060" y="6276070"/>
            <a:ext cx="4750312" cy="369332"/>
          </a:xfrm>
          <a:prstGeom prst="rect">
            <a:avLst/>
          </a:prstGeom>
          <a:noFill/>
        </p:spPr>
        <p:txBody>
          <a:bodyPr wrap="square" rtlCol="0">
            <a:spAutoFit/>
          </a:bodyPr>
          <a:lstStyle/>
          <a:p>
            <a:r>
              <a:rPr lang="it-IT" dirty="0" smtClean="0"/>
              <a:t>ORGANIZZAZIONE DELL’OFFERTA TURISTICA</a:t>
            </a:r>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pPr algn="l"/>
            <a:r>
              <a:rPr lang="it-IT" sz="2800" b="1" dirty="0" smtClean="0"/>
              <a:t/>
            </a:r>
            <a:br>
              <a:rPr lang="it-IT" sz="2800" b="1" dirty="0" smtClean="0"/>
            </a:br>
            <a:r>
              <a:rPr lang="it-IT" sz="2800" b="1" dirty="0"/>
              <a:t/>
            </a:r>
            <a:br>
              <a:rPr lang="it-IT" sz="2800" b="1" dirty="0"/>
            </a:br>
            <a:r>
              <a:rPr lang="it-IT" sz="2400" i="1" dirty="0" smtClean="0"/>
              <a:t>Club di prodotto</a:t>
            </a:r>
            <a:r>
              <a:rPr lang="it-IT" sz="2800" i="1" dirty="0" smtClean="0"/>
              <a:t>  </a:t>
            </a:r>
            <a:r>
              <a:rPr lang="it-IT" sz="1800" dirty="0" smtClean="0"/>
              <a:t>(Legge Regione Emilia Romagna n. 7 del marzo 2008)</a:t>
            </a:r>
            <a:r>
              <a:rPr lang="it-IT" sz="2800" dirty="0" smtClean="0"/>
              <a:t/>
            </a:r>
            <a:br>
              <a:rPr lang="it-IT" sz="2800" dirty="0" smtClean="0"/>
            </a:br>
            <a:endParaRPr lang="it-IT" sz="2800" dirty="0"/>
          </a:p>
        </p:txBody>
      </p:sp>
      <p:sp>
        <p:nvSpPr>
          <p:cNvPr id="3" name="Segnaposto contenuto 2"/>
          <p:cNvSpPr>
            <a:spLocks noGrp="1"/>
          </p:cNvSpPr>
          <p:nvPr>
            <p:ph idx="1"/>
          </p:nvPr>
        </p:nvSpPr>
        <p:spPr>
          <a:xfrm>
            <a:off x="457200" y="1600201"/>
            <a:ext cx="8229600" cy="2471742"/>
          </a:xfrm>
        </p:spPr>
        <p:txBody>
          <a:bodyPr>
            <a:normAutofit fontScale="92500" lnSpcReduction="20000"/>
          </a:bodyPr>
          <a:lstStyle/>
          <a:p>
            <a:pPr>
              <a:lnSpc>
                <a:spcPct val="120000"/>
              </a:lnSpc>
              <a:buNone/>
            </a:pPr>
            <a:r>
              <a:rPr lang="it-IT" sz="2000" dirty="0" smtClean="0"/>
              <a:t>     E’ una aggregazione di operatori che agisce nell’ambito di un prodotto nicchia rivolto verso un mercato/bacino di domanda specifico. </a:t>
            </a:r>
          </a:p>
          <a:p>
            <a:pPr>
              <a:lnSpc>
                <a:spcPct val="120000"/>
              </a:lnSpc>
              <a:buNone/>
            </a:pPr>
            <a:r>
              <a:rPr lang="it-IT" sz="2000" dirty="0" smtClean="0"/>
              <a:t>     </a:t>
            </a:r>
          </a:p>
          <a:p>
            <a:pPr>
              <a:lnSpc>
                <a:spcPct val="120000"/>
              </a:lnSpc>
              <a:buNone/>
            </a:pPr>
            <a:r>
              <a:rPr lang="it-IT" sz="2000" dirty="0" smtClean="0"/>
              <a:t>     Rappresenta il socio privato cui possono affiancarsi soci pubblici </a:t>
            </a:r>
          </a:p>
          <a:p>
            <a:pPr>
              <a:lnSpc>
                <a:spcPct val="120000"/>
              </a:lnSpc>
              <a:buNone/>
            </a:pPr>
            <a:endParaRPr lang="it-IT" sz="2000" dirty="0" smtClean="0"/>
          </a:p>
          <a:p>
            <a:pPr>
              <a:lnSpc>
                <a:spcPct val="120000"/>
              </a:lnSpc>
              <a:buNone/>
            </a:pPr>
            <a:r>
              <a:rPr lang="it-IT" sz="2000" dirty="0" smtClean="0"/>
              <a:t>     In Emilia Romagna ne esistono circa 200. I più famosi  sono: </a:t>
            </a:r>
          </a:p>
          <a:p>
            <a:pPr>
              <a:lnSpc>
                <a:spcPct val="120000"/>
              </a:lnSpc>
              <a:buNone/>
            </a:pPr>
            <a:r>
              <a:rPr lang="it-IT" sz="2000" dirty="0" smtClean="0"/>
              <a:t>     Unioni  “Appennino e verde”, “Costa Adriatica”, “Città d’arte”, “Terme”</a:t>
            </a:r>
          </a:p>
          <a:p>
            <a:pPr>
              <a:buNone/>
            </a:pPr>
            <a:endParaRPr lang="it-IT" dirty="0"/>
          </a:p>
        </p:txBody>
      </p:sp>
      <p:sp>
        <p:nvSpPr>
          <p:cNvPr id="4" name="CasellaDiTesto 3"/>
          <p:cNvSpPr txBox="1"/>
          <p:nvPr/>
        </p:nvSpPr>
        <p:spPr>
          <a:xfrm>
            <a:off x="4267060" y="6276070"/>
            <a:ext cx="4750312" cy="369332"/>
          </a:xfrm>
          <a:prstGeom prst="rect">
            <a:avLst/>
          </a:prstGeom>
          <a:noFill/>
        </p:spPr>
        <p:txBody>
          <a:bodyPr wrap="square" rtlCol="0">
            <a:spAutoFit/>
          </a:bodyPr>
          <a:lstStyle/>
          <a:p>
            <a:r>
              <a:rPr lang="it-IT" dirty="0" smtClean="0"/>
              <a:t>ORGANIZZAZIONE DELL’OFFERTA TURISTICA</a:t>
            </a:r>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96709"/>
            <a:ext cx="8229600" cy="1143000"/>
          </a:xfrm>
        </p:spPr>
        <p:txBody>
          <a:bodyPr>
            <a:normAutofit/>
          </a:bodyPr>
          <a:lstStyle/>
          <a:p>
            <a:pPr algn="l"/>
            <a:r>
              <a:rPr lang="it-IT" sz="2400" i="1" dirty="0" smtClean="0"/>
              <a:t>Pacchetti turistici  </a:t>
            </a:r>
            <a:r>
              <a:rPr lang="it-IT" sz="1800" dirty="0" smtClean="0"/>
              <a:t>(</a:t>
            </a:r>
            <a:r>
              <a:rPr lang="it-IT" sz="1800" dirty="0" smtClean="0">
                <a:solidFill>
                  <a:srgbClr val="000000"/>
                </a:solidFill>
              </a:rPr>
              <a:t>D. Lgs 17 marzo 1995, n° 111, ART.</a:t>
            </a:r>
            <a:r>
              <a:rPr lang="it-IT" sz="1800" dirty="0" smtClean="0"/>
              <a:t> 2)</a:t>
            </a:r>
            <a:endParaRPr lang="it-IT" sz="1800" dirty="0"/>
          </a:p>
        </p:txBody>
      </p:sp>
      <p:sp>
        <p:nvSpPr>
          <p:cNvPr id="3" name="Segnaposto contenuto 2"/>
          <p:cNvSpPr>
            <a:spLocks noGrp="1"/>
          </p:cNvSpPr>
          <p:nvPr>
            <p:ph idx="1"/>
          </p:nvPr>
        </p:nvSpPr>
        <p:spPr>
          <a:xfrm>
            <a:off x="457200" y="1325877"/>
            <a:ext cx="8229600" cy="4525963"/>
          </a:xfrm>
        </p:spPr>
        <p:txBody>
          <a:bodyPr>
            <a:normAutofit/>
          </a:bodyPr>
          <a:lstStyle/>
          <a:p>
            <a:pPr>
              <a:lnSpc>
                <a:spcPct val="120000"/>
              </a:lnSpc>
              <a:buNone/>
            </a:pPr>
            <a:r>
              <a:rPr lang="it-IT" dirty="0" smtClean="0"/>
              <a:t> </a:t>
            </a:r>
            <a:r>
              <a:rPr lang="it-IT" sz="2000" dirty="0" smtClean="0"/>
              <a:t>I parametri oggettivi per poter identificare un pacchetto turistico sono: </a:t>
            </a:r>
          </a:p>
          <a:p>
            <a:pPr>
              <a:lnSpc>
                <a:spcPct val="120000"/>
              </a:lnSpc>
            </a:pPr>
            <a:r>
              <a:rPr lang="it-IT" sz="2000" dirty="0" smtClean="0"/>
              <a:t>la “prefissata combinazione” di almeno due servizi tra  trasporto, alloggio e servizi turistici non accessori quali ad esempio itinerari, visite, escursioni, servizio,  guide e accompagnatori</a:t>
            </a:r>
          </a:p>
          <a:p>
            <a:pPr>
              <a:lnSpc>
                <a:spcPct val="120000"/>
              </a:lnSpc>
            </a:pPr>
            <a:r>
              <a:rPr lang="it-IT" sz="2000" dirty="0" smtClean="0"/>
              <a:t>la vendita ad un prezzo forfettario</a:t>
            </a:r>
          </a:p>
          <a:p>
            <a:pPr>
              <a:lnSpc>
                <a:spcPct val="120000"/>
              </a:lnSpc>
            </a:pPr>
            <a:r>
              <a:rPr lang="it-IT" sz="2000" dirty="0"/>
              <a:t>l</a:t>
            </a:r>
            <a:r>
              <a:rPr lang="it-IT" sz="2000" dirty="0" smtClean="0"/>
              <a:t>a durata del viaggio superiore alle 24 ore o comprendente almeno una notte</a:t>
            </a:r>
          </a:p>
          <a:p>
            <a:pPr>
              <a:lnSpc>
                <a:spcPct val="120000"/>
              </a:lnSpc>
            </a:pPr>
            <a:r>
              <a:rPr lang="it-IT" sz="2000" dirty="0" smtClean="0"/>
              <a:t>la fatturazione sia unitaria che separata </a:t>
            </a:r>
          </a:p>
          <a:p>
            <a:pPr>
              <a:buNone/>
            </a:pPr>
            <a:endParaRPr lang="it-IT" dirty="0"/>
          </a:p>
        </p:txBody>
      </p:sp>
      <p:sp>
        <p:nvSpPr>
          <p:cNvPr id="4" name="CasellaDiTesto 3"/>
          <p:cNvSpPr txBox="1"/>
          <p:nvPr/>
        </p:nvSpPr>
        <p:spPr>
          <a:xfrm>
            <a:off x="4267060" y="6276070"/>
            <a:ext cx="4750312" cy="369332"/>
          </a:xfrm>
          <a:prstGeom prst="rect">
            <a:avLst/>
          </a:prstGeom>
          <a:noFill/>
        </p:spPr>
        <p:txBody>
          <a:bodyPr wrap="square" rtlCol="0">
            <a:spAutoFit/>
          </a:bodyPr>
          <a:lstStyle/>
          <a:p>
            <a:r>
              <a:rPr lang="it-IT" dirty="0" smtClean="0"/>
              <a:t>ORGANIZZAZIONE DELL’OFFERTA TURISTICA</a:t>
            </a: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785934"/>
            <a:ext cx="8229600" cy="1143000"/>
          </a:xfrm>
        </p:spPr>
        <p:txBody>
          <a:bodyPr/>
          <a:lstStyle/>
          <a:p>
            <a:r>
              <a:rPr lang="it-IT" b="1" cap="small" dirty="0" smtClean="0"/>
              <a:t>Roma e Lazio</a:t>
            </a:r>
            <a:endParaRPr lang="it-IT" b="1" cap="small"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74678"/>
            <a:ext cx="8229600" cy="1143000"/>
          </a:xfrm>
        </p:spPr>
        <p:txBody>
          <a:bodyPr>
            <a:normAutofit/>
          </a:bodyPr>
          <a:lstStyle/>
          <a:p>
            <a:pPr algn="l"/>
            <a:r>
              <a:rPr lang="it-IT" sz="2800" i="1" dirty="0" smtClean="0"/>
              <a:t>Il settore turistico</a:t>
            </a:r>
            <a:endParaRPr lang="it-IT" sz="2800" i="1" dirty="0"/>
          </a:p>
        </p:txBody>
      </p:sp>
      <p:sp>
        <p:nvSpPr>
          <p:cNvPr id="3" name="Segnaposto contenuto 2"/>
          <p:cNvSpPr>
            <a:spLocks noGrp="1"/>
          </p:cNvSpPr>
          <p:nvPr>
            <p:ph idx="1"/>
          </p:nvPr>
        </p:nvSpPr>
        <p:spPr>
          <a:xfrm>
            <a:off x="457200" y="1503886"/>
            <a:ext cx="8229600" cy="4525963"/>
          </a:xfrm>
        </p:spPr>
        <p:txBody>
          <a:bodyPr>
            <a:normAutofit/>
          </a:bodyPr>
          <a:lstStyle/>
          <a:p>
            <a:r>
              <a:rPr lang="it-IT" sz="1900" dirty="0" smtClean="0"/>
              <a:t>33 Comuni con più di 5000 abitanti dotati di ricettività e attrattori materiali o immateriali</a:t>
            </a:r>
          </a:p>
          <a:p>
            <a:r>
              <a:rPr lang="it-IT" sz="1900" dirty="0" smtClean="0"/>
              <a:t>12% la partecipazione del turismo alla formazione del PIL regionale</a:t>
            </a:r>
          </a:p>
          <a:p>
            <a:r>
              <a:rPr lang="it-IT" sz="1900" dirty="0" smtClean="0"/>
              <a:t>150.000 gli addetti al settore turistico (alberghi, ristoranti e attività delle agenzie di viaggio) pari al 10% del totale nazionale</a:t>
            </a:r>
          </a:p>
          <a:p>
            <a:r>
              <a:rPr lang="it-IT" sz="1900" dirty="0" smtClean="0"/>
              <a:t>oltre 26.600 le imprese attive, pari al 5,6% di tutte le imprese attive del Lazio</a:t>
            </a:r>
          </a:p>
          <a:p>
            <a:pPr marL="185738" indent="-185738"/>
            <a:r>
              <a:rPr lang="it-IT" sz="1900" dirty="0" smtClean="0"/>
              <a:t>   6.000 esercizi ricettivi tra alberghi e strutture complementari</a:t>
            </a:r>
          </a:p>
          <a:p>
            <a:pPr marL="185738" indent="-185738"/>
            <a:r>
              <a:rPr lang="it-IT" sz="1900" dirty="0" smtClean="0"/>
              <a:t>   272.000 posti letto pari ad oltre il 6% dell’offerta nazionale</a:t>
            </a:r>
          </a:p>
          <a:p>
            <a:pPr marL="185738" indent="-185738"/>
            <a:r>
              <a:rPr lang="it-IT" sz="1900" dirty="0" smtClean="0"/>
              <a:t>   oltre 10,8 milioni arrivi di visitatori e 32 milioni di presenze (ISTAT 2007)</a:t>
            </a:r>
          </a:p>
          <a:p>
            <a:pPr marL="185738" indent="-185738"/>
            <a:r>
              <a:rPr lang="it-IT" sz="1900" dirty="0" smtClean="0"/>
              <a:t>   oltre 5,5 miliardi di euro la spesa dei viaggiatori stranieri                                               (UIC – Banca d’Italia2008 ), con un incremento rispetto al periodo precedente di 43 milioni di euro</a:t>
            </a:r>
          </a:p>
          <a:p>
            <a:pPr>
              <a:buNone/>
            </a:pPr>
            <a:endParaRPr lang="it-IT" sz="2000" dirty="0"/>
          </a:p>
        </p:txBody>
      </p:sp>
      <p:sp>
        <p:nvSpPr>
          <p:cNvPr id="4" name="CasellaDiTesto 3"/>
          <p:cNvSpPr txBox="1"/>
          <p:nvPr/>
        </p:nvSpPr>
        <p:spPr>
          <a:xfrm>
            <a:off x="7066790" y="6276070"/>
            <a:ext cx="1662262" cy="369332"/>
          </a:xfrm>
          <a:prstGeom prst="rect">
            <a:avLst/>
          </a:prstGeom>
          <a:noFill/>
        </p:spPr>
        <p:txBody>
          <a:bodyPr wrap="square" rtlCol="0">
            <a:spAutoFit/>
          </a:bodyPr>
          <a:lstStyle/>
          <a:p>
            <a:r>
              <a:rPr lang="it-IT" dirty="0" smtClean="0"/>
              <a:t>ROMA E LAZIO</a:t>
            </a:r>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2"/>
          <p:cNvSpPr>
            <a:spLocks noGrp="1"/>
          </p:cNvSpPr>
          <p:nvPr>
            <p:ph idx="1"/>
          </p:nvPr>
        </p:nvSpPr>
        <p:spPr>
          <a:xfrm>
            <a:off x="457200" y="1468409"/>
            <a:ext cx="8229600" cy="4525963"/>
          </a:xfrm>
        </p:spPr>
        <p:txBody>
          <a:bodyPr>
            <a:noAutofit/>
          </a:bodyPr>
          <a:lstStyle/>
          <a:p>
            <a:pPr marL="271463" indent="-271463"/>
            <a:r>
              <a:rPr lang="it-IT" sz="2000" dirty="0" smtClean="0"/>
              <a:t>congressuale</a:t>
            </a:r>
          </a:p>
          <a:p>
            <a:pPr marL="271463" indent="-271463"/>
            <a:r>
              <a:rPr lang="it-IT" sz="2000" dirty="0" smtClean="0"/>
              <a:t>religioso</a:t>
            </a:r>
          </a:p>
          <a:p>
            <a:pPr marL="271463" indent="-271463"/>
            <a:r>
              <a:rPr lang="it-IT" sz="2000" dirty="0" smtClean="0"/>
              <a:t>termale e benessere</a:t>
            </a:r>
          </a:p>
          <a:p>
            <a:pPr marL="271463" indent="-271463"/>
            <a:r>
              <a:rPr lang="it-IT" sz="2000" dirty="0" smtClean="0"/>
              <a:t>lacuale</a:t>
            </a:r>
          </a:p>
          <a:p>
            <a:pPr marL="271463" indent="-271463"/>
            <a:r>
              <a:rPr lang="it-IT" sz="2000" dirty="0" smtClean="0"/>
              <a:t>balneare</a:t>
            </a:r>
          </a:p>
          <a:p>
            <a:pPr marL="271463" indent="-271463"/>
            <a:r>
              <a:rPr lang="it-IT" sz="2000" dirty="0" smtClean="0"/>
              <a:t>ville storiche e giardini privati</a:t>
            </a:r>
          </a:p>
          <a:p>
            <a:pPr marL="271463" indent="-271463"/>
            <a:r>
              <a:rPr lang="it-IT" sz="2000" dirty="0" smtClean="0"/>
              <a:t>shopping</a:t>
            </a:r>
          </a:p>
          <a:p>
            <a:pPr marL="271463" indent="-271463"/>
            <a:r>
              <a:rPr lang="it-IT" sz="2000" dirty="0" smtClean="0"/>
              <a:t>sportivo e ricreativo</a:t>
            </a:r>
          </a:p>
          <a:p>
            <a:pPr marL="271463" indent="-271463"/>
            <a:r>
              <a:rPr lang="it-IT" sz="2000" dirty="0" smtClean="0"/>
              <a:t>culturale e ambientale</a:t>
            </a:r>
          </a:p>
          <a:p>
            <a:pPr marL="271463" indent="-271463"/>
            <a:r>
              <a:rPr lang="it-IT" sz="2000" dirty="0" smtClean="0"/>
              <a:t>enogastronomica tipica e della ristorazione tradizionale</a:t>
            </a:r>
          </a:p>
          <a:p>
            <a:pPr marL="271463" indent="-271463"/>
            <a:r>
              <a:rPr lang="it-IT" sz="2000" dirty="0" smtClean="0"/>
              <a:t>la città di Roma</a:t>
            </a:r>
          </a:p>
          <a:p>
            <a:pPr>
              <a:buNone/>
            </a:pPr>
            <a:endParaRPr lang="it-IT" sz="2000" dirty="0"/>
          </a:p>
        </p:txBody>
      </p:sp>
      <p:sp>
        <p:nvSpPr>
          <p:cNvPr id="6" name="Titolo 1"/>
          <p:cNvSpPr>
            <a:spLocks noGrp="1"/>
          </p:cNvSpPr>
          <p:nvPr>
            <p:ph type="title"/>
          </p:nvPr>
        </p:nvSpPr>
        <p:spPr>
          <a:xfrm>
            <a:off x="457200" y="479358"/>
            <a:ext cx="8229600" cy="1143000"/>
          </a:xfrm>
        </p:spPr>
        <p:txBody>
          <a:bodyPr>
            <a:normAutofit/>
          </a:bodyPr>
          <a:lstStyle/>
          <a:p>
            <a:pPr algn="l"/>
            <a:r>
              <a:rPr lang="it-IT" sz="2800" i="1" dirty="0" smtClean="0"/>
              <a:t>L’offerta </a:t>
            </a:r>
            <a:endParaRPr lang="it-IT" sz="2800" i="1" dirty="0"/>
          </a:p>
        </p:txBody>
      </p:sp>
      <p:sp>
        <p:nvSpPr>
          <p:cNvPr id="4" name="CasellaDiTesto 3"/>
          <p:cNvSpPr txBox="1"/>
          <p:nvPr/>
        </p:nvSpPr>
        <p:spPr>
          <a:xfrm>
            <a:off x="7066790" y="6276070"/>
            <a:ext cx="1662262" cy="369332"/>
          </a:xfrm>
          <a:prstGeom prst="rect">
            <a:avLst/>
          </a:prstGeom>
          <a:noFill/>
        </p:spPr>
        <p:txBody>
          <a:bodyPr wrap="square" rtlCol="0">
            <a:spAutoFit/>
          </a:bodyPr>
          <a:lstStyle/>
          <a:p>
            <a:r>
              <a:rPr lang="it-IT" dirty="0" smtClean="0"/>
              <a:t>ROMA E LAZIO</a:t>
            </a:r>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031673"/>
            <a:ext cx="8229600" cy="5111971"/>
          </a:xfrm>
        </p:spPr>
        <p:txBody>
          <a:bodyPr>
            <a:noAutofit/>
          </a:bodyPr>
          <a:lstStyle/>
          <a:p>
            <a:pPr marL="271463" indent="-271463"/>
            <a:r>
              <a:rPr lang="it-IT" sz="1700" b="1" dirty="0" smtClean="0"/>
              <a:t>congressuale: </a:t>
            </a:r>
            <a:r>
              <a:rPr lang="it-IT" sz="1700" dirty="0" smtClean="0"/>
              <a:t>Eur, Nuova Fiera di Roma, Auditorium, Convention Bureau Fiuggi, strutture ricettive e convegnistiche   (con un totale di oltre 86.000 posti)</a:t>
            </a:r>
          </a:p>
          <a:p>
            <a:pPr marL="271463" indent="-271463"/>
            <a:r>
              <a:rPr lang="it-IT" sz="1700" b="1" dirty="0" smtClean="0"/>
              <a:t>religioso</a:t>
            </a:r>
            <a:r>
              <a:rPr lang="it-IT" sz="1700" dirty="0" smtClean="0"/>
              <a:t> (con gli itinerari e i luoghi di fede)</a:t>
            </a:r>
          </a:p>
          <a:p>
            <a:pPr marL="271463" indent="-271463"/>
            <a:r>
              <a:rPr lang="it-IT" sz="1700" b="1" dirty="0" smtClean="0"/>
              <a:t>termale e benessere </a:t>
            </a:r>
            <a:r>
              <a:rPr lang="it-IT" sz="1700" dirty="0" smtClean="0"/>
              <a:t>(</a:t>
            </a:r>
            <a:r>
              <a:rPr lang="it-IT" sz="1700" dirty="0" err="1" smtClean="0"/>
              <a:t>Suio</a:t>
            </a:r>
            <a:r>
              <a:rPr lang="it-IT" sz="1700" dirty="0" smtClean="0"/>
              <a:t>, </a:t>
            </a:r>
            <a:r>
              <a:rPr lang="it-IT" sz="1700" dirty="0" err="1" smtClean="0"/>
              <a:t>Pompeo</a:t>
            </a:r>
            <a:r>
              <a:rPr lang="it-IT" sz="1700" dirty="0" smtClean="0"/>
              <a:t> , Fiuggi, Tivoli, Stigliano, </a:t>
            </a:r>
            <a:r>
              <a:rPr lang="it-IT" sz="1700" dirty="0" err="1" smtClean="0"/>
              <a:t>Cretone</a:t>
            </a:r>
            <a:r>
              <a:rPr lang="it-IT" sz="1700" dirty="0" smtClean="0"/>
              <a:t>, </a:t>
            </a:r>
            <a:r>
              <a:rPr lang="it-IT" sz="1700" dirty="0" err="1" smtClean="0"/>
              <a:t>Cotilia</a:t>
            </a:r>
            <a:r>
              <a:rPr lang="it-IT" sz="1700" dirty="0" smtClean="0"/>
              <a:t>, Viterbo)</a:t>
            </a:r>
          </a:p>
          <a:p>
            <a:pPr marL="271463" indent="-271463"/>
            <a:r>
              <a:rPr lang="it-IT" sz="1700" b="1" dirty="0" smtClean="0"/>
              <a:t>lacuale</a:t>
            </a:r>
            <a:r>
              <a:rPr lang="it-IT" sz="1700" dirty="0" smtClean="0"/>
              <a:t> (oltre 40 tra laghi naturali, artificiali, dolci, sulfurei e salmastri)</a:t>
            </a:r>
          </a:p>
          <a:p>
            <a:pPr marL="271463" indent="-271463"/>
            <a:r>
              <a:rPr lang="it-IT" sz="1700" b="1" dirty="0" smtClean="0"/>
              <a:t>balneare</a:t>
            </a:r>
            <a:r>
              <a:rPr lang="it-IT" sz="1700" dirty="0" smtClean="0"/>
              <a:t> (litorale , isole dell’arcipelago pontino, 22 porti turistici)</a:t>
            </a:r>
          </a:p>
          <a:p>
            <a:pPr marL="271463" indent="-271463"/>
            <a:r>
              <a:rPr lang="it-IT" sz="1700" b="1" dirty="0" smtClean="0"/>
              <a:t>ville storiche </a:t>
            </a:r>
            <a:r>
              <a:rPr lang="it-IT" sz="1700" dirty="0" smtClean="0"/>
              <a:t>e </a:t>
            </a:r>
            <a:r>
              <a:rPr lang="it-IT" sz="1700" b="1" dirty="0" smtClean="0"/>
              <a:t>giardini privati </a:t>
            </a:r>
            <a:r>
              <a:rPr lang="it-IT" sz="1700" dirty="0" smtClean="0"/>
              <a:t>del Lazio</a:t>
            </a:r>
          </a:p>
          <a:p>
            <a:pPr marL="271463" indent="-271463"/>
            <a:r>
              <a:rPr lang="it-IT" sz="1700" b="1" dirty="0" smtClean="0"/>
              <a:t>shopping</a:t>
            </a:r>
            <a:r>
              <a:rPr lang="it-IT" sz="1700" dirty="0" smtClean="0"/>
              <a:t> (centro storico di Roma, outlet di Valmontone, Castel Romano, Soratte)</a:t>
            </a:r>
          </a:p>
          <a:p>
            <a:pPr marL="271463" indent="-271463"/>
            <a:r>
              <a:rPr lang="it-IT" sz="1700" b="1" dirty="0" smtClean="0"/>
              <a:t>sportivo e ricreativo</a:t>
            </a:r>
            <a:r>
              <a:rPr lang="it-IT" sz="1700" dirty="0" smtClean="0"/>
              <a:t>: grandi eventi  (Champions League, Mondiali di nuoto del 2009), 20 campi da golf, il Bioparco di Roma, Zoo marine, Piana delle Orme a Latina, Parco dei mostri di Bomarzo</a:t>
            </a:r>
          </a:p>
          <a:p>
            <a:pPr marL="271463" indent="-271463"/>
            <a:r>
              <a:rPr lang="it-IT" sz="1700" b="1" dirty="0" smtClean="0"/>
              <a:t>culturale e ambientale: </a:t>
            </a:r>
            <a:r>
              <a:rPr lang="it-IT" sz="1700" dirty="0" smtClean="0"/>
              <a:t>sistema museale del Lazio, città d’arte, borghi storici, aree archeologiche , aree protette (3 parchi nazionali, 14 parchi regionali e 13 riserve naturali)</a:t>
            </a:r>
          </a:p>
          <a:p>
            <a:pPr marL="271463" indent="-271463"/>
            <a:r>
              <a:rPr lang="it-IT" sz="1700" b="1" dirty="0" smtClean="0"/>
              <a:t>enogastronomia e ristorazione tradizionale</a:t>
            </a:r>
            <a:endParaRPr lang="it-IT" sz="1700" dirty="0" smtClean="0"/>
          </a:p>
          <a:p>
            <a:pPr marL="271463" indent="-271463"/>
            <a:r>
              <a:rPr lang="it-IT" sz="1700" b="1" dirty="0" smtClean="0"/>
              <a:t>la città di Roma</a:t>
            </a:r>
            <a:endParaRPr lang="it-IT" sz="1700" dirty="0" smtClean="0"/>
          </a:p>
          <a:p>
            <a:pPr>
              <a:buNone/>
            </a:pPr>
            <a:endParaRPr lang="it-IT" sz="1600" dirty="0"/>
          </a:p>
        </p:txBody>
      </p:sp>
      <p:sp>
        <p:nvSpPr>
          <p:cNvPr id="4" name="CasellaDiTesto 3"/>
          <p:cNvSpPr txBox="1"/>
          <p:nvPr/>
        </p:nvSpPr>
        <p:spPr>
          <a:xfrm>
            <a:off x="7066790" y="6276070"/>
            <a:ext cx="1662262" cy="369332"/>
          </a:xfrm>
          <a:prstGeom prst="rect">
            <a:avLst/>
          </a:prstGeom>
          <a:noFill/>
        </p:spPr>
        <p:txBody>
          <a:bodyPr wrap="square" rtlCol="0">
            <a:spAutoFit/>
          </a:bodyPr>
          <a:lstStyle/>
          <a:p>
            <a:r>
              <a:rPr lang="it-IT" dirty="0" smtClean="0"/>
              <a:t>ROMA E LAZIO</a:t>
            </a:r>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79358"/>
            <a:ext cx="8229600" cy="1143000"/>
          </a:xfrm>
        </p:spPr>
        <p:txBody>
          <a:bodyPr>
            <a:normAutofit/>
          </a:bodyPr>
          <a:lstStyle/>
          <a:p>
            <a:pPr algn="l"/>
            <a:r>
              <a:rPr lang="it-IT" sz="2400" b="1" dirty="0" smtClean="0"/>
              <a:t>Il prodotto “Roma”</a:t>
            </a:r>
            <a:endParaRPr lang="it-IT" sz="2400" b="1" dirty="0"/>
          </a:p>
        </p:txBody>
      </p:sp>
      <p:sp>
        <p:nvSpPr>
          <p:cNvPr id="3" name="Segnaposto contenuto 2"/>
          <p:cNvSpPr>
            <a:spLocks noGrp="1"/>
          </p:cNvSpPr>
          <p:nvPr>
            <p:ph idx="1"/>
          </p:nvPr>
        </p:nvSpPr>
        <p:spPr>
          <a:xfrm>
            <a:off x="428596" y="1571612"/>
            <a:ext cx="7929618" cy="4525963"/>
          </a:xfrm>
        </p:spPr>
        <p:txBody>
          <a:bodyPr>
            <a:normAutofit fontScale="92500" lnSpcReduction="20000"/>
          </a:bodyPr>
          <a:lstStyle/>
          <a:p>
            <a:r>
              <a:rPr lang="it-IT" sz="1900" dirty="0" smtClean="0"/>
              <a:t>Roma antica</a:t>
            </a:r>
          </a:p>
          <a:p>
            <a:r>
              <a:rPr lang="it-IT" sz="1900" dirty="0" smtClean="0"/>
              <a:t>Roma religiosa</a:t>
            </a:r>
          </a:p>
          <a:p>
            <a:r>
              <a:rPr lang="it-IT" sz="1900" dirty="0" smtClean="0"/>
              <a:t>Roma del Made in Italy</a:t>
            </a:r>
          </a:p>
          <a:p>
            <a:r>
              <a:rPr lang="it-IT" sz="1900" dirty="0" smtClean="0"/>
              <a:t>Roma congressuale</a:t>
            </a:r>
          </a:p>
          <a:p>
            <a:r>
              <a:rPr lang="it-IT" sz="1900" dirty="0" smtClean="0"/>
              <a:t>Roma sportiva</a:t>
            </a:r>
          </a:p>
          <a:p>
            <a:r>
              <a:rPr lang="it-IT" sz="1900" dirty="0" smtClean="0"/>
              <a:t>Roma moderna</a:t>
            </a:r>
          </a:p>
          <a:p>
            <a:r>
              <a:rPr lang="it-IT" sz="1900" dirty="0" smtClean="0"/>
              <a:t>Roma sotterranea</a:t>
            </a:r>
          </a:p>
          <a:p>
            <a:r>
              <a:rPr lang="it-IT" sz="1900" dirty="0" smtClean="0"/>
              <a:t>Roma insolita</a:t>
            </a:r>
          </a:p>
          <a:p>
            <a:r>
              <a:rPr lang="it-IT" sz="1900" dirty="0" smtClean="0"/>
              <a:t>Roma del verde</a:t>
            </a:r>
          </a:p>
          <a:p>
            <a:r>
              <a:rPr lang="it-IT" sz="1900" dirty="0" smtClean="0"/>
              <a:t>Roma per i giovani e per i bambini</a:t>
            </a:r>
          </a:p>
          <a:p>
            <a:r>
              <a:rPr lang="it-IT" sz="1900" dirty="0" smtClean="0"/>
              <a:t>Roma vista dall’alto</a:t>
            </a:r>
          </a:p>
          <a:p>
            <a:r>
              <a:rPr lang="it-IT" sz="1900" dirty="0" smtClean="0"/>
              <a:t>Roma delle Università</a:t>
            </a:r>
          </a:p>
          <a:p>
            <a:r>
              <a:rPr lang="it-IT" sz="1900" dirty="0" smtClean="0"/>
              <a:t>Roma degli eventi e della cultura</a:t>
            </a:r>
          </a:p>
          <a:p>
            <a:r>
              <a:rPr lang="it-IT" sz="1900" dirty="0" smtClean="0"/>
              <a:t>Roma di notte</a:t>
            </a:r>
          </a:p>
          <a:p>
            <a:r>
              <a:rPr lang="it-IT" sz="1900" dirty="0" smtClean="0"/>
              <a:t>Roma e il suo mare</a:t>
            </a:r>
          </a:p>
          <a:p>
            <a:endParaRPr lang="it-IT" sz="2000" dirty="0" smtClean="0"/>
          </a:p>
        </p:txBody>
      </p:sp>
      <p:sp>
        <p:nvSpPr>
          <p:cNvPr id="4" name="CasellaDiTesto 3"/>
          <p:cNvSpPr txBox="1"/>
          <p:nvPr/>
        </p:nvSpPr>
        <p:spPr>
          <a:xfrm>
            <a:off x="7066790" y="6276070"/>
            <a:ext cx="1662262" cy="369332"/>
          </a:xfrm>
          <a:prstGeom prst="rect">
            <a:avLst/>
          </a:prstGeom>
          <a:noFill/>
        </p:spPr>
        <p:txBody>
          <a:bodyPr wrap="square" rtlCol="0">
            <a:spAutoFit/>
          </a:bodyPr>
          <a:lstStyle/>
          <a:p>
            <a:r>
              <a:rPr lang="it-IT" dirty="0" smtClean="0"/>
              <a:t>ROMA E LAZIO</a:t>
            </a:r>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70583"/>
            <a:ext cx="8229600" cy="1143000"/>
          </a:xfrm>
        </p:spPr>
        <p:txBody>
          <a:bodyPr>
            <a:normAutofit/>
          </a:bodyPr>
          <a:lstStyle/>
          <a:p>
            <a:pPr algn="l"/>
            <a:r>
              <a:rPr lang="it-IT" sz="2800" i="1" dirty="0" smtClean="0"/>
              <a:t>La domanda</a:t>
            </a:r>
            <a:endParaRPr lang="it-IT" sz="2800" i="1" dirty="0"/>
          </a:p>
        </p:txBody>
      </p:sp>
      <p:sp>
        <p:nvSpPr>
          <p:cNvPr id="3" name="Segnaposto contenuto 2"/>
          <p:cNvSpPr>
            <a:spLocks noGrp="1"/>
          </p:cNvSpPr>
          <p:nvPr>
            <p:ph idx="1"/>
          </p:nvPr>
        </p:nvSpPr>
        <p:spPr>
          <a:xfrm>
            <a:off x="457200" y="2023289"/>
            <a:ext cx="8229600" cy="3477414"/>
          </a:xfrm>
        </p:spPr>
        <p:txBody>
          <a:bodyPr/>
          <a:lstStyle/>
          <a:p>
            <a:r>
              <a:rPr lang="it-IT" sz="2200" dirty="0" smtClean="0"/>
              <a:t>Mercati tradizionali</a:t>
            </a:r>
          </a:p>
          <a:p>
            <a:pPr>
              <a:buNone/>
            </a:pPr>
            <a:r>
              <a:rPr lang="it-IT" sz="2000" dirty="0" smtClean="0"/>
              <a:t>       Francia, Giappone, Germania, Regno Unito, Spagna, Stati Uniti</a:t>
            </a:r>
          </a:p>
          <a:p>
            <a:endParaRPr lang="it-IT" sz="2000" dirty="0"/>
          </a:p>
          <a:p>
            <a:r>
              <a:rPr lang="it-IT" sz="2200" dirty="0" smtClean="0"/>
              <a:t>Mercati emergenti e di ripresa turistica</a:t>
            </a:r>
          </a:p>
          <a:p>
            <a:pPr>
              <a:buNone/>
            </a:pPr>
            <a:r>
              <a:rPr lang="it-IT" sz="2200" dirty="0" smtClean="0"/>
              <a:t>      </a:t>
            </a:r>
            <a:r>
              <a:rPr lang="it-IT" sz="2000" dirty="0" smtClean="0"/>
              <a:t>Argentina, Brasile, Cina, India, Russia</a:t>
            </a:r>
          </a:p>
          <a:p>
            <a:endParaRPr lang="it-IT" sz="2000" dirty="0"/>
          </a:p>
          <a:p>
            <a:r>
              <a:rPr lang="it-IT" sz="2200" dirty="0" smtClean="0"/>
              <a:t>Mercato nazionale</a:t>
            </a:r>
          </a:p>
          <a:p>
            <a:pPr>
              <a:buNone/>
            </a:pPr>
            <a:r>
              <a:rPr lang="it-IT" sz="2000" dirty="0" smtClean="0"/>
              <a:t>       Italia, Lazio, Roma</a:t>
            </a:r>
            <a:endParaRPr lang="it-IT" sz="2000" dirty="0"/>
          </a:p>
        </p:txBody>
      </p:sp>
      <p:sp>
        <p:nvSpPr>
          <p:cNvPr id="4" name="CasellaDiTesto 3"/>
          <p:cNvSpPr txBox="1"/>
          <p:nvPr/>
        </p:nvSpPr>
        <p:spPr>
          <a:xfrm>
            <a:off x="434992" y="1449636"/>
            <a:ext cx="2357454" cy="461665"/>
          </a:xfrm>
          <a:prstGeom prst="rect">
            <a:avLst/>
          </a:prstGeom>
          <a:noFill/>
        </p:spPr>
        <p:txBody>
          <a:bodyPr wrap="square" rtlCol="0">
            <a:spAutoFit/>
          </a:bodyPr>
          <a:lstStyle/>
          <a:p>
            <a:r>
              <a:rPr lang="it-IT" sz="2400" b="1" dirty="0" smtClean="0"/>
              <a:t>I mercati</a:t>
            </a:r>
            <a:endParaRPr lang="it-IT" sz="2400" b="1" dirty="0"/>
          </a:p>
        </p:txBody>
      </p:sp>
      <p:sp>
        <p:nvSpPr>
          <p:cNvPr id="5" name="CasellaDiTesto 4"/>
          <p:cNvSpPr txBox="1"/>
          <p:nvPr/>
        </p:nvSpPr>
        <p:spPr>
          <a:xfrm>
            <a:off x="7066790" y="6276070"/>
            <a:ext cx="1662262" cy="369332"/>
          </a:xfrm>
          <a:prstGeom prst="rect">
            <a:avLst/>
          </a:prstGeom>
          <a:noFill/>
        </p:spPr>
        <p:txBody>
          <a:bodyPr wrap="square" rtlCol="0">
            <a:spAutoFit/>
          </a:bodyPr>
          <a:lstStyle/>
          <a:p>
            <a:r>
              <a:rPr lang="it-IT" dirty="0" smtClean="0"/>
              <a:t>ROMA E LAZIO</a:t>
            </a:r>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88150"/>
            <a:ext cx="8229600" cy="1143000"/>
          </a:xfrm>
        </p:spPr>
        <p:txBody>
          <a:bodyPr>
            <a:normAutofit/>
          </a:bodyPr>
          <a:lstStyle/>
          <a:p>
            <a:pPr algn="l"/>
            <a:r>
              <a:rPr lang="it-IT" sz="2200" dirty="0" smtClean="0"/>
              <a:t>Mercati Francofoni </a:t>
            </a:r>
            <a:r>
              <a:rPr lang="it-IT" sz="1800" dirty="0" smtClean="0"/>
              <a:t>(Francia, Belgio)</a:t>
            </a:r>
            <a:endParaRPr lang="it-IT" sz="1800" dirty="0"/>
          </a:p>
        </p:txBody>
      </p:sp>
      <p:sp>
        <p:nvSpPr>
          <p:cNvPr id="3" name="Segnaposto contenuto 2"/>
          <p:cNvSpPr>
            <a:spLocks noGrp="1"/>
          </p:cNvSpPr>
          <p:nvPr>
            <p:ph idx="1"/>
          </p:nvPr>
        </p:nvSpPr>
        <p:spPr/>
        <p:txBody>
          <a:bodyPr>
            <a:normAutofit/>
          </a:bodyPr>
          <a:lstStyle/>
          <a:p>
            <a:pPr fontAlgn="t">
              <a:buNone/>
            </a:pPr>
            <a:endParaRPr lang="it-IT" dirty="0"/>
          </a:p>
          <a:p>
            <a:pPr>
              <a:buNone/>
            </a:pPr>
            <a:endParaRPr lang="it-IT" dirty="0"/>
          </a:p>
        </p:txBody>
      </p:sp>
      <p:graphicFrame>
        <p:nvGraphicFramePr>
          <p:cNvPr id="4" name="Tabella 3"/>
          <p:cNvGraphicFramePr>
            <a:graphicFrameLocks noGrp="1"/>
          </p:cNvGraphicFramePr>
          <p:nvPr/>
        </p:nvGraphicFramePr>
        <p:xfrm>
          <a:off x="447675" y="1928813"/>
          <a:ext cx="8286808" cy="3000385"/>
        </p:xfrm>
        <a:graphic>
          <a:graphicData uri="http://schemas.openxmlformats.org/drawingml/2006/table">
            <a:tbl>
              <a:tblPr>
                <a:tableStyleId>{5940675A-B579-460E-94D1-54222C63F5DA}</a:tableStyleId>
              </a:tblPr>
              <a:tblGrid>
                <a:gridCol w="3929090"/>
                <a:gridCol w="4357718"/>
              </a:tblGrid>
              <a:tr h="317956">
                <a:tc>
                  <a:txBody>
                    <a:bodyPr/>
                    <a:lstStyle/>
                    <a:p>
                      <a:pPr algn="ctr">
                        <a:lnSpc>
                          <a:spcPct val="115000"/>
                        </a:lnSpc>
                        <a:spcAft>
                          <a:spcPts val="0"/>
                        </a:spcAft>
                      </a:pPr>
                      <a:r>
                        <a:rPr lang="it-IT" sz="1800" dirty="0"/>
                        <a:t>MOTIVAZIONE VIAGGIO </a:t>
                      </a:r>
                      <a:endParaRPr lang="it-IT" sz="1800" dirty="0">
                        <a:latin typeface="Calibri"/>
                        <a:ea typeface="Calibri"/>
                        <a:cs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15000"/>
                        </a:lnSpc>
                        <a:spcAft>
                          <a:spcPts val="1000"/>
                        </a:spcAft>
                      </a:pPr>
                      <a:r>
                        <a:rPr lang="it-IT" sz="1800" dirty="0"/>
                        <a:t>PREFERENZE EMERGENTI</a:t>
                      </a:r>
                      <a:endParaRPr lang="it-IT" sz="1800" dirty="0">
                        <a:latin typeface="Calibri"/>
                        <a:ea typeface="Calibri"/>
                        <a:cs typeface="Times New Roman"/>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682429">
                <a:tc>
                  <a:txBody>
                    <a:bodyPr/>
                    <a:lstStyle/>
                    <a:p>
                      <a:pPr marL="622300" lvl="0" indent="-261938">
                        <a:lnSpc>
                          <a:spcPct val="115000"/>
                        </a:lnSpc>
                        <a:spcAft>
                          <a:spcPts val="0"/>
                        </a:spcAft>
                        <a:buFont typeface="+mj-lt"/>
                        <a:buAutoNum type="arabicPeriod"/>
                        <a:tabLst>
                          <a:tab pos="419100" algn="l"/>
                        </a:tabLst>
                      </a:pPr>
                      <a:r>
                        <a:rPr lang="it-IT" sz="1800" dirty="0" smtClean="0"/>
                        <a:t>Cultura e città d’arte</a:t>
                      </a:r>
                      <a:endParaRPr lang="it-IT" sz="1800" dirty="0"/>
                    </a:p>
                    <a:p>
                      <a:pPr marL="622300" lvl="0" indent="-261938">
                        <a:lnSpc>
                          <a:spcPct val="115000"/>
                        </a:lnSpc>
                        <a:spcAft>
                          <a:spcPts val="0"/>
                        </a:spcAft>
                        <a:buFont typeface="+mj-lt"/>
                        <a:buAutoNum type="arabicPeriod"/>
                        <a:tabLst>
                          <a:tab pos="457200" algn="l"/>
                        </a:tabLst>
                      </a:pPr>
                      <a:r>
                        <a:rPr lang="it-IT" sz="1800" dirty="0" smtClean="0"/>
                        <a:t>Natura </a:t>
                      </a:r>
                      <a:r>
                        <a:rPr lang="it-IT" sz="1800" dirty="0"/>
                        <a:t>e </a:t>
                      </a:r>
                      <a:r>
                        <a:rPr lang="it-IT" sz="1800" dirty="0" smtClean="0"/>
                        <a:t>laghi</a:t>
                      </a:r>
                      <a:endParaRPr lang="it-IT" sz="1800" dirty="0"/>
                    </a:p>
                    <a:p>
                      <a:pPr marL="622300" lvl="0" indent="-261938">
                        <a:lnSpc>
                          <a:spcPct val="115000"/>
                        </a:lnSpc>
                        <a:spcAft>
                          <a:spcPts val="0"/>
                        </a:spcAft>
                        <a:buFont typeface="+mj-lt"/>
                        <a:buAutoNum type="arabicPeriod"/>
                        <a:tabLst>
                          <a:tab pos="457200" algn="l"/>
                        </a:tabLst>
                      </a:pPr>
                      <a:r>
                        <a:rPr lang="it-IT" sz="1800" dirty="0" smtClean="0"/>
                        <a:t>Mare</a:t>
                      </a:r>
                      <a:endParaRPr lang="it-IT" sz="1800" dirty="0"/>
                    </a:p>
                    <a:p>
                      <a:pPr marL="622300" lvl="0" indent="-261938">
                        <a:lnSpc>
                          <a:spcPct val="115000"/>
                        </a:lnSpc>
                        <a:spcAft>
                          <a:spcPts val="0"/>
                        </a:spcAft>
                        <a:buFont typeface="+mj-lt"/>
                        <a:buAutoNum type="arabicPeriod"/>
                        <a:tabLst>
                          <a:tab pos="457200" algn="l"/>
                        </a:tabLst>
                      </a:pPr>
                      <a:r>
                        <a:rPr lang="it-IT" sz="1800" dirty="0" smtClean="0"/>
                        <a:t>Montagna invernale</a:t>
                      </a:r>
                    </a:p>
                    <a:p>
                      <a:pPr marL="622300" lvl="0" indent="-261938">
                        <a:lnSpc>
                          <a:spcPct val="115000"/>
                        </a:lnSpc>
                        <a:spcAft>
                          <a:spcPts val="0"/>
                        </a:spcAft>
                        <a:buFont typeface="+mj-lt"/>
                        <a:buAutoNum type="arabicPeriod"/>
                        <a:tabLst>
                          <a:tab pos="457200" algn="l"/>
                        </a:tabLst>
                      </a:pPr>
                      <a:r>
                        <a:rPr kumimoji="0" lang="it-IT" sz="1800" kern="1200" dirty="0" smtClean="0"/>
                        <a:t>Relax e vacanza attiva</a:t>
                      </a:r>
                    </a:p>
                    <a:p>
                      <a:pPr marL="622300" lvl="0" indent="-261938">
                        <a:lnSpc>
                          <a:spcPct val="115000"/>
                        </a:lnSpc>
                        <a:spcAft>
                          <a:spcPts val="0"/>
                        </a:spcAft>
                        <a:buFont typeface="+mj-lt"/>
                        <a:buAutoNum type="arabicPeriod"/>
                        <a:tabLst>
                          <a:tab pos="457200" algn="l"/>
                        </a:tabLst>
                      </a:pPr>
                      <a:r>
                        <a:rPr kumimoji="0" lang="it-IT" sz="1800" kern="1200" dirty="0" smtClean="0"/>
                        <a:t>Shopping </a:t>
                      </a:r>
                    </a:p>
                    <a:p>
                      <a:pPr marL="622300" lvl="0" indent="-261938">
                        <a:lnSpc>
                          <a:spcPct val="115000"/>
                        </a:lnSpc>
                        <a:spcAft>
                          <a:spcPts val="0"/>
                        </a:spcAft>
                        <a:buFont typeface="+mj-lt"/>
                        <a:buAutoNum type="arabicPeriod"/>
                        <a:tabLst>
                          <a:tab pos="457200" algn="l"/>
                        </a:tabLst>
                      </a:pPr>
                      <a:r>
                        <a:rPr kumimoji="0" lang="it-IT" sz="1800" kern="1200" dirty="0" smtClean="0"/>
                        <a:t>Itinerari enogastronomici</a:t>
                      </a:r>
                    </a:p>
                    <a:p>
                      <a:pPr marL="622300" lvl="0" indent="-261938">
                        <a:lnSpc>
                          <a:spcPct val="115000"/>
                        </a:lnSpc>
                        <a:spcAft>
                          <a:spcPts val="1000"/>
                        </a:spcAft>
                        <a:buFont typeface="+mj-lt"/>
                        <a:buAutoNum type="arabicPeriod"/>
                        <a:tabLst>
                          <a:tab pos="457200" algn="l"/>
                        </a:tabLst>
                      </a:pPr>
                      <a:endParaRPr lang="it-IT" sz="1800" dirty="0">
                        <a:latin typeface="Calibri"/>
                        <a:ea typeface="Calibri"/>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615950" lvl="0" indent="-342900">
                        <a:lnSpc>
                          <a:spcPct val="100000"/>
                        </a:lnSpc>
                        <a:spcAft>
                          <a:spcPts val="0"/>
                        </a:spcAft>
                        <a:buFont typeface="+mj-lt"/>
                        <a:buAutoNum type="arabicPeriod"/>
                        <a:tabLst/>
                      </a:pPr>
                      <a:r>
                        <a:rPr lang="it-IT" sz="1800" dirty="0" smtClean="0"/>
                        <a:t>Congressi,</a:t>
                      </a:r>
                      <a:r>
                        <a:rPr kumimoji="0" lang="it-IT" sz="1800" kern="1200" dirty="0" smtClean="0"/>
                        <a:t> incentive,  </a:t>
                      </a:r>
                    </a:p>
                    <a:p>
                      <a:pPr marL="615950" lvl="0" indent="-342900">
                        <a:lnSpc>
                          <a:spcPct val="100000"/>
                        </a:lnSpc>
                        <a:spcAft>
                          <a:spcPts val="0"/>
                        </a:spcAft>
                        <a:buFont typeface="+mj-lt"/>
                        <a:buAutoNum type="arabicPeriod"/>
                        <a:tabLst>
                          <a:tab pos="534988" algn="l"/>
                        </a:tabLst>
                      </a:pPr>
                      <a:r>
                        <a:rPr kumimoji="0" lang="it-IT" sz="1800" kern="1200" dirty="0" smtClean="0"/>
                        <a:t>Viaggi di nozze </a:t>
                      </a:r>
                    </a:p>
                    <a:p>
                      <a:pPr marL="615950" lvl="0" indent="-342900">
                        <a:lnSpc>
                          <a:spcPct val="100000"/>
                        </a:lnSpc>
                        <a:spcAft>
                          <a:spcPts val="0"/>
                        </a:spcAft>
                        <a:buFont typeface="+mj-lt"/>
                        <a:buAutoNum type="arabicPeriod"/>
                        <a:tabLst>
                          <a:tab pos="534988" algn="l"/>
                        </a:tabLst>
                      </a:pPr>
                      <a:r>
                        <a:rPr kumimoji="0" lang="it-IT" sz="1800" kern="1200" dirty="0" smtClean="0"/>
                        <a:t>Wellness </a:t>
                      </a:r>
                    </a:p>
                    <a:p>
                      <a:pPr marL="615950" marR="0" lvl="0" indent="-342900" algn="l" defTabSz="914400" rtl="0" eaLnBrk="1" fontAlgn="auto" latinLnBrk="0" hangingPunct="1">
                        <a:lnSpc>
                          <a:spcPct val="100000"/>
                        </a:lnSpc>
                        <a:spcBef>
                          <a:spcPts val="0"/>
                        </a:spcBef>
                        <a:spcAft>
                          <a:spcPts val="0"/>
                        </a:spcAft>
                        <a:buClrTx/>
                        <a:buSzTx/>
                        <a:buFont typeface="+mj-lt"/>
                        <a:buAutoNum type="arabicPeriod"/>
                        <a:tabLst>
                          <a:tab pos="534988" algn="l"/>
                        </a:tabLst>
                        <a:defRPr/>
                      </a:pPr>
                      <a:r>
                        <a:rPr kumimoji="0" lang="it-IT" sz="1800" kern="1200" dirty="0" smtClean="0"/>
                        <a:t>“Specialità sportive” (sci, alpinismo, golf, cicloturismo, nautica e sub), </a:t>
                      </a:r>
                    </a:p>
                    <a:p>
                      <a:pPr marL="615950" marR="0" lvl="0" indent="-342900" algn="l" defTabSz="914400" rtl="0" eaLnBrk="1" fontAlgn="auto" latinLnBrk="0" hangingPunct="1">
                        <a:lnSpc>
                          <a:spcPct val="100000"/>
                        </a:lnSpc>
                        <a:spcBef>
                          <a:spcPts val="0"/>
                        </a:spcBef>
                        <a:spcAft>
                          <a:spcPts val="0"/>
                        </a:spcAft>
                        <a:buClrTx/>
                        <a:buSzTx/>
                        <a:buFont typeface="+mj-lt"/>
                        <a:buAutoNum type="arabicPeriod"/>
                        <a:tabLst>
                          <a:tab pos="534988" algn="l"/>
                        </a:tabLst>
                        <a:defRPr/>
                      </a:pPr>
                      <a:r>
                        <a:rPr kumimoji="0" lang="it-IT" sz="1800" kern="1200" dirty="0" smtClean="0"/>
                        <a:t>“Eventi” (opere all’aperto, spettacoli, raduni, celebrazioni e ricorrenze)</a:t>
                      </a:r>
                    </a:p>
                    <a:p>
                      <a:pPr marL="615950" lvl="0" indent="-342900">
                        <a:lnSpc>
                          <a:spcPct val="115000"/>
                        </a:lnSpc>
                        <a:spcAft>
                          <a:spcPts val="1000"/>
                        </a:spcAft>
                        <a:buFont typeface="+mj-lt"/>
                        <a:buNone/>
                        <a:tabLst>
                          <a:tab pos="534988" algn="l"/>
                        </a:tabLst>
                      </a:pPr>
                      <a:endParaRPr lang="it-IT" sz="1800" dirty="0" smtClean="0">
                        <a:latin typeface="Verdana"/>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5" name="CasellaDiTesto 4"/>
          <p:cNvSpPr txBox="1"/>
          <p:nvPr/>
        </p:nvSpPr>
        <p:spPr>
          <a:xfrm>
            <a:off x="7066790" y="6276070"/>
            <a:ext cx="1662262" cy="369332"/>
          </a:xfrm>
          <a:prstGeom prst="rect">
            <a:avLst/>
          </a:prstGeom>
          <a:noFill/>
        </p:spPr>
        <p:txBody>
          <a:bodyPr wrap="square" rtlCol="0">
            <a:spAutoFit/>
          </a:bodyPr>
          <a:lstStyle/>
          <a:p>
            <a:r>
              <a:rPr lang="it-IT" dirty="0" smtClean="0"/>
              <a:t>ROMA E LAZIO</a:t>
            </a:r>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2"/>
          <p:cNvSpPr txBox="1">
            <a:spLocks noChangeArrowheads="1"/>
          </p:cNvSpPr>
          <p:nvPr/>
        </p:nvSpPr>
        <p:spPr bwMode="auto">
          <a:xfrm>
            <a:off x="707408" y="890298"/>
            <a:ext cx="8072438" cy="430887"/>
          </a:xfrm>
          <a:prstGeom prst="rect">
            <a:avLst/>
          </a:prstGeom>
          <a:noFill/>
          <a:ln w="9525">
            <a:noFill/>
            <a:miter lim="800000"/>
            <a:headEnd/>
            <a:tailEnd/>
          </a:ln>
        </p:spPr>
        <p:txBody>
          <a:bodyPr>
            <a:spAutoFit/>
          </a:bodyPr>
          <a:lstStyle/>
          <a:p>
            <a:r>
              <a:rPr lang="it-IT" sz="2200" dirty="0" smtClean="0"/>
              <a:t>Mercati Anglofoni</a:t>
            </a:r>
            <a:r>
              <a:rPr lang="it-IT" sz="2200" dirty="0"/>
              <a:t> </a:t>
            </a:r>
            <a:r>
              <a:rPr lang="it-IT" dirty="0" smtClean="0"/>
              <a:t>(Regno </a:t>
            </a:r>
            <a:r>
              <a:rPr lang="it-IT" dirty="0"/>
              <a:t>Unito, Irlanda)</a:t>
            </a:r>
          </a:p>
        </p:txBody>
      </p:sp>
      <p:graphicFrame>
        <p:nvGraphicFramePr>
          <p:cNvPr id="5" name="Tabella 4"/>
          <p:cNvGraphicFramePr>
            <a:graphicFrameLocks noGrp="1"/>
          </p:cNvGraphicFramePr>
          <p:nvPr/>
        </p:nvGraphicFramePr>
        <p:xfrm>
          <a:off x="806423" y="1735022"/>
          <a:ext cx="7572455" cy="3374136"/>
        </p:xfrm>
        <a:graphic>
          <a:graphicData uri="http://schemas.openxmlformats.org/drawingml/2006/table">
            <a:tbl>
              <a:tblPr>
                <a:tableStyleId>{5940675A-B579-460E-94D1-54222C63F5DA}</a:tableStyleId>
              </a:tblPr>
              <a:tblGrid>
                <a:gridCol w="4066689"/>
                <a:gridCol w="3505766"/>
              </a:tblGrid>
              <a:tr h="291245">
                <a:tc>
                  <a:txBody>
                    <a:bodyPr/>
                    <a:lstStyle/>
                    <a:p>
                      <a:pPr algn="ctr">
                        <a:lnSpc>
                          <a:spcPct val="115000"/>
                        </a:lnSpc>
                        <a:spcAft>
                          <a:spcPts val="0"/>
                        </a:spcAft>
                      </a:pPr>
                      <a:r>
                        <a:rPr lang="it-IT" sz="1800" dirty="0"/>
                        <a:t>MOTIVAZIONE VIAGGIO </a:t>
                      </a:r>
                      <a:endParaRPr lang="it-IT" sz="1800" dirty="0">
                        <a:latin typeface="Calibri"/>
                        <a:ea typeface="Calibri"/>
                        <a:cs typeface="Times New Roman"/>
                      </a:endParaRPr>
                    </a:p>
                  </a:txBody>
                  <a:tcPr marL="0" marR="0" marT="0" marB="0" anchor="ctr"/>
                </a:tc>
                <a:tc>
                  <a:txBody>
                    <a:bodyPr/>
                    <a:lstStyle/>
                    <a:p>
                      <a:pPr algn="ctr">
                        <a:lnSpc>
                          <a:spcPct val="115000"/>
                        </a:lnSpc>
                        <a:spcAft>
                          <a:spcPts val="1000"/>
                        </a:spcAft>
                      </a:pPr>
                      <a:r>
                        <a:rPr lang="it-IT" sz="1800" dirty="0"/>
                        <a:t>PREFERENZE EMERGENTI</a:t>
                      </a:r>
                      <a:endParaRPr lang="it-IT" sz="1800" dirty="0">
                        <a:latin typeface="Calibri"/>
                        <a:ea typeface="Calibri"/>
                        <a:cs typeface="Times New Roman"/>
                      </a:endParaRPr>
                    </a:p>
                  </a:txBody>
                  <a:tcPr marL="0" marR="0" marT="0" marB="0" anchor="ctr"/>
                </a:tc>
              </a:tr>
              <a:tr h="2897135">
                <a:tc>
                  <a:txBody>
                    <a:bodyPr/>
                    <a:lstStyle/>
                    <a:p>
                      <a:pPr marL="622300" indent="-261938">
                        <a:buFont typeface="+mj-lt"/>
                        <a:buAutoNum type="arabicPeriod"/>
                      </a:pPr>
                      <a:r>
                        <a:rPr kumimoji="0" lang="it-IT" sz="1800" kern="1200" dirty="0" smtClean="0"/>
                        <a:t>Vacanze al mare </a:t>
                      </a:r>
                    </a:p>
                    <a:p>
                      <a:pPr marL="622300" indent="-261938">
                        <a:buFont typeface="+mj-lt"/>
                        <a:buAutoNum type="arabicPeriod"/>
                      </a:pPr>
                      <a:r>
                        <a:rPr kumimoji="0" lang="it-IT" sz="1800" kern="1200" dirty="0" smtClean="0"/>
                        <a:t>City break </a:t>
                      </a:r>
                    </a:p>
                    <a:p>
                      <a:pPr marL="622300" indent="-261938">
                        <a:buFont typeface="+mj-lt"/>
                        <a:buAutoNum type="arabicPeriod"/>
                      </a:pPr>
                      <a:r>
                        <a:rPr kumimoji="0" lang="it-IT" sz="1800" kern="1200" dirty="0" smtClean="0"/>
                        <a:t>Montagna /Laghi </a:t>
                      </a:r>
                    </a:p>
                    <a:p>
                      <a:pPr marL="622300" indent="-261938">
                        <a:buFont typeface="+mj-lt"/>
                        <a:buAutoNum type="arabicPeriod"/>
                      </a:pPr>
                      <a:r>
                        <a:rPr kumimoji="0" lang="it-IT" sz="1800" kern="1200" dirty="0" smtClean="0"/>
                        <a:t>Crociera </a:t>
                      </a:r>
                    </a:p>
                    <a:p>
                      <a:pPr marL="622300" indent="-261938">
                        <a:buFont typeface="+mj-lt"/>
                        <a:buAutoNum type="arabicPeriod"/>
                      </a:pPr>
                      <a:r>
                        <a:rPr kumimoji="0" lang="it-IT" sz="1800" kern="1200" dirty="0" smtClean="0"/>
                        <a:t>Campeggio </a:t>
                      </a:r>
                    </a:p>
                    <a:p>
                      <a:pPr marL="622300" indent="-261938">
                        <a:buFont typeface="+mj-lt"/>
                        <a:buAutoNum type="arabicPeriod"/>
                      </a:pPr>
                      <a:r>
                        <a:rPr kumimoji="0" lang="it-IT" sz="1800" kern="1200" dirty="0" smtClean="0"/>
                        <a:t>Vacanze attive </a:t>
                      </a:r>
                    </a:p>
                    <a:p>
                      <a:pPr marL="622300" indent="-261938">
                        <a:buFont typeface="+mj-lt"/>
                        <a:buAutoNum type="arabicPeriod"/>
                      </a:pPr>
                      <a:r>
                        <a:rPr kumimoji="0" lang="it-IT" sz="1800" kern="1200" dirty="0" smtClean="0"/>
                        <a:t>Natura </a:t>
                      </a:r>
                    </a:p>
                    <a:p>
                      <a:pPr marL="622300" indent="-261938">
                        <a:buFont typeface="+mj-lt"/>
                        <a:buAutoNum type="arabicPeriod"/>
                      </a:pPr>
                      <a:r>
                        <a:rPr kumimoji="0" lang="it-IT" sz="1800" kern="1200" dirty="0" smtClean="0"/>
                        <a:t>Terme e benessere </a:t>
                      </a:r>
                    </a:p>
                    <a:p>
                      <a:pPr marL="622300" indent="-261938">
                        <a:buFont typeface="+mj-lt"/>
                        <a:buAutoNum type="arabicPeriod"/>
                      </a:pPr>
                      <a:r>
                        <a:rPr kumimoji="0" lang="it-IT" sz="1800" kern="1200" dirty="0" smtClean="0"/>
                        <a:t>Sport Invernali (Sci/Snowboard)</a:t>
                      </a:r>
                    </a:p>
                    <a:p>
                      <a:pPr marL="622300" indent="-261938">
                        <a:buFont typeface="+mj-lt"/>
                        <a:buAutoNum type="arabicPeriod"/>
                      </a:pPr>
                      <a:r>
                        <a:rPr kumimoji="0" lang="it-IT" sz="1800" kern="1200" baseline="0" dirty="0" smtClean="0"/>
                        <a:t> </a:t>
                      </a:r>
                      <a:r>
                        <a:rPr kumimoji="0" lang="it-IT" sz="1800" kern="1200" dirty="0" smtClean="0"/>
                        <a:t>Sport estremi </a:t>
                      </a:r>
                    </a:p>
                    <a:p>
                      <a:pPr marL="622300" lvl="0" indent="-261938">
                        <a:lnSpc>
                          <a:spcPct val="115000"/>
                        </a:lnSpc>
                        <a:spcAft>
                          <a:spcPts val="1000"/>
                        </a:spcAft>
                        <a:buFont typeface="+mj-lt"/>
                        <a:buAutoNum type="arabicPeriod"/>
                        <a:tabLst>
                          <a:tab pos="419100" algn="l"/>
                        </a:tabLst>
                      </a:pPr>
                      <a:endParaRPr lang="it-IT" sz="1800" dirty="0">
                        <a:latin typeface="Calibri"/>
                        <a:ea typeface="Calibri"/>
                        <a:cs typeface="Times New Roman"/>
                      </a:endParaRPr>
                    </a:p>
                  </a:txBody>
                  <a:tcPr marL="0" marR="0" marT="0" marB="0"/>
                </a:tc>
                <a:tc>
                  <a:txBody>
                    <a:bodyPr/>
                    <a:lstStyle/>
                    <a:p>
                      <a:pPr marL="534988" indent="-360363">
                        <a:buFont typeface="+mj-lt"/>
                        <a:buAutoNum type="arabicPeriod"/>
                      </a:pPr>
                      <a:r>
                        <a:rPr kumimoji="0" lang="it-IT" sz="1800" kern="1200" dirty="0" smtClean="0"/>
                        <a:t>Le offerte di nicchia</a:t>
                      </a:r>
                    </a:p>
                    <a:p>
                      <a:pPr marL="534988" indent="-360363">
                        <a:buFont typeface="+mj-lt"/>
                        <a:buAutoNum type="arabicPeriod"/>
                      </a:pPr>
                      <a:r>
                        <a:rPr kumimoji="0" lang="it-IT" sz="1800" kern="1200" dirty="0" smtClean="0"/>
                        <a:t>Prodotti diversificati</a:t>
                      </a:r>
                    </a:p>
                    <a:p>
                      <a:pPr marL="534988" indent="-360363">
                        <a:buFont typeface="+mj-lt"/>
                        <a:buAutoNum type="arabicPeriod"/>
                      </a:pPr>
                      <a:r>
                        <a:rPr kumimoji="0" lang="it-IT" sz="1800" kern="1200" dirty="0" smtClean="0"/>
                        <a:t>Utilizzo sempre crescente di compagnie “lowcost” </a:t>
                      </a:r>
                    </a:p>
                    <a:p>
                      <a:pPr marL="615950" lvl="0" indent="-342900">
                        <a:lnSpc>
                          <a:spcPct val="115000"/>
                        </a:lnSpc>
                        <a:spcAft>
                          <a:spcPts val="1000"/>
                        </a:spcAft>
                        <a:buFont typeface="+mj-lt"/>
                        <a:buAutoNum type="arabicPeriod"/>
                        <a:tabLst/>
                      </a:pPr>
                      <a:endParaRPr lang="it-IT" sz="1800" dirty="0">
                        <a:latin typeface="Calibri"/>
                        <a:ea typeface="Calibri"/>
                        <a:cs typeface="Times New Roman"/>
                      </a:endParaRPr>
                    </a:p>
                  </a:txBody>
                  <a:tcPr marL="0" marR="0" marT="0" marB="0"/>
                </a:tc>
              </a:tr>
            </a:tbl>
          </a:graphicData>
        </a:graphic>
      </p:graphicFrame>
      <p:sp>
        <p:nvSpPr>
          <p:cNvPr id="6" name="CasellaDiTesto 5"/>
          <p:cNvSpPr txBox="1"/>
          <p:nvPr/>
        </p:nvSpPr>
        <p:spPr>
          <a:xfrm>
            <a:off x="7066790" y="6276070"/>
            <a:ext cx="1662262" cy="369332"/>
          </a:xfrm>
          <a:prstGeom prst="rect">
            <a:avLst/>
          </a:prstGeom>
          <a:noFill/>
        </p:spPr>
        <p:txBody>
          <a:bodyPr wrap="square" rtlCol="0">
            <a:spAutoFit/>
          </a:bodyPr>
          <a:lstStyle/>
          <a:p>
            <a:r>
              <a:rPr lang="it-IT" dirty="0" smtClean="0"/>
              <a:t>ROMA E LAZIO</a:t>
            </a:r>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2"/>
          <p:cNvSpPr txBox="1">
            <a:spLocks noChangeArrowheads="1"/>
          </p:cNvSpPr>
          <p:nvPr/>
        </p:nvSpPr>
        <p:spPr bwMode="auto">
          <a:xfrm>
            <a:off x="772723" y="940522"/>
            <a:ext cx="8072438" cy="430887"/>
          </a:xfrm>
          <a:prstGeom prst="rect">
            <a:avLst/>
          </a:prstGeom>
          <a:noFill/>
          <a:ln w="9525">
            <a:noFill/>
            <a:miter lim="800000"/>
            <a:headEnd/>
            <a:tailEnd/>
          </a:ln>
        </p:spPr>
        <p:txBody>
          <a:bodyPr>
            <a:spAutoFit/>
          </a:bodyPr>
          <a:lstStyle/>
          <a:p>
            <a:r>
              <a:rPr lang="it-IT" sz="2200" dirty="0" smtClean="0"/>
              <a:t>Mercati dell’est</a:t>
            </a:r>
            <a:r>
              <a:rPr lang="it-IT" sz="2200" dirty="0"/>
              <a:t> </a:t>
            </a:r>
            <a:r>
              <a:rPr lang="it-IT" dirty="0" smtClean="0"/>
              <a:t>(Lettonia</a:t>
            </a:r>
            <a:r>
              <a:rPr lang="it-IT" dirty="0"/>
              <a:t>, Lituania, Estonia, Russia, Rep. Ceca)</a:t>
            </a:r>
          </a:p>
        </p:txBody>
      </p:sp>
      <p:graphicFrame>
        <p:nvGraphicFramePr>
          <p:cNvPr id="5" name="Tabella 4"/>
          <p:cNvGraphicFramePr>
            <a:graphicFrameLocks noGrp="1"/>
          </p:cNvGraphicFramePr>
          <p:nvPr/>
        </p:nvGraphicFramePr>
        <p:xfrm>
          <a:off x="714375" y="1928813"/>
          <a:ext cx="7715304" cy="3090365"/>
        </p:xfrm>
        <a:graphic>
          <a:graphicData uri="http://schemas.openxmlformats.org/drawingml/2006/table">
            <a:tbl>
              <a:tblPr>
                <a:tableStyleId>{5940675A-B579-460E-94D1-54222C63F5DA}</a:tableStyleId>
              </a:tblPr>
              <a:tblGrid>
                <a:gridCol w="4071939"/>
                <a:gridCol w="3643365"/>
              </a:tblGrid>
              <a:tr h="195201">
                <a:tc>
                  <a:txBody>
                    <a:bodyPr/>
                    <a:lstStyle/>
                    <a:p>
                      <a:pPr algn="ctr">
                        <a:lnSpc>
                          <a:spcPct val="115000"/>
                        </a:lnSpc>
                        <a:spcAft>
                          <a:spcPts val="0"/>
                        </a:spcAft>
                      </a:pPr>
                      <a:r>
                        <a:rPr lang="it-IT" sz="1800" dirty="0"/>
                        <a:t>MOTIVAZIONE VIAGGIO </a:t>
                      </a:r>
                      <a:endParaRPr lang="it-IT" sz="1800" dirty="0">
                        <a:latin typeface="Calibri"/>
                        <a:ea typeface="Calibri"/>
                        <a:cs typeface="Times New Roman"/>
                      </a:endParaRPr>
                    </a:p>
                  </a:txBody>
                  <a:tcPr marL="0" marR="0" marT="0" marB="0" anchor="ctr"/>
                </a:tc>
                <a:tc>
                  <a:txBody>
                    <a:bodyPr/>
                    <a:lstStyle/>
                    <a:p>
                      <a:pPr algn="ctr">
                        <a:lnSpc>
                          <a:spcPct val="115000"/>
                        </a:lnSpc>
                        <a:spcAft>
                          <a:spcPts val="1000"/>
                        </a:spcAft>
                      </a:pPr>
                      <a:r>
                        <a:rPr lang="it-IT" sz="1800" dirty="0"/>
                        <a:t>PREFERENZE EMERGENTI</a:t>
                      </a:r>
                      <a:endParaRPr lang="it-IT" sz="1800" dirty="0">
                        <a:latin typeface="Calibri"/>
                        <a:ea typeface="Calibri"/>
                        <a:cs typeface="Times New Roman"/>
                      </a:endParaRPr>
                    </a:p>
                  </a:txBody>
                  <a:tcPr marL="0" marR="0" marT="0" marB="0" anchor="ctr"/>
                </a:tc>
              </a:tr>
              <a:tr h="2774897">
                <a:tc>
                  <a:txBody>
                    <a:bodyPr/>
                    <a:lstStyle/>
                    <a:p>
                      <a:pPr marL="538163" indent="-342900">
                        <a:buFont typeface="+mj-lt"/>
                        <a:buAutoNum type="arabicPeriod"/>
                      </a:pPr>
                      <a:r>
                        <a:rPr kumimoji="0" lang="it-IT" sz="1800" kern="1200" dirty="0" smtClean="0"/>
                        <a:t>Città d’arte, abbinate allo “shopping”</a:t>
                      </a:r>
                    </a:p>
                    <a:p>
                      <a:pPr marL="538163" indent="-342900">
                        <a:buFont typeface="+mj-lt"/>
                        <a:buAutoNum type="arabicPeriod"/>
                      </a:pPr>
                      <a:r>
                        <a:rPr kumimoji="0" lang="it-IT" sz="1800" kern="1200" dirty="0" smtClean="0"/>
                        <a:t>Vacanza al mare</a:t>
                      </a:r>
                    </a:p>
                    <a:p>
                      <a:pPr marL="538163" marR="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it-IT" sz="1800" kern="1200" dirty="0" smtClean="0"/>
                        <a:t>Culturale integrata</a:t>
                      </a:r>
                      <a:r>
                        <a:rPr kumimoji="0" lang="it-IT" sz="1800" kern="1200" baseline="0" dirty="0" smtClean="0"/>
                        <a:t> ad altre m</a:t>
                      </a:r>
                      <a:r>
                        <a:rPr kumimoji="0" lang="it-IT" sz="1800" kern="1200" dirty="0" smtClean="0"/>
                        <a:t>otivazione</a:t>
                      </a:r>
                    </a:p>
                    <a:p>
                      <a:pPr marL="538163" marR="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it-IT" sz="1800" kern="1200" dirty="0" smtClean="0"/>
                        <a:t>Partecipazioni ad eventi culturali e sociali (feste tradizionali, tornei, mercati, sagre)</a:t>
                      </a:r>
                    </a:p>
                    <a:p>
                      <a:pPr marL="538163" marR="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it-IT" sz="1800" kern="1200" dirty="0" smtClean="0"/>
                        <a:t>Terme</a:t>
                      </a:r>
                    </a:p>
                    <a:p>
                      <a:pPr marL="538163" marR="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it-IT" sz="1800" kern="1200" dirty="0" smtClean="0"/>
                        <a:t>Enogastronomia  </a:t>
                      </a:r>
                    </a:p>
                    <a:p>
                      <a:pPr marL="342900" indent="-342900">
                        <a:buFont typeface="+mj-lt"/>
                        <a:buAutoNum type="arabicPeriod"/>
                      </a:pPr>
                      <a:endParaRPr lang="it-IT" sz="1800" dirty="0">
                        <a:latin typeface="Calibri"/>
                        <a:ea typeface="Calibri"/>
                        <a:cs typeface="Times New Roman"/>
                      </a:endParaRPr>
                    </a:p>
                  </a:txBody>
                  <a:tcPr marL="0" marR="0" marT="0" marB="0"/>
                </a:tc>
                <a:tc>
                  <a:txBody>
                    <a:bodyPr/>
                    <a:lstStyle/>
                    <a:p>
                      <a:pPr marL="615950" lvl="0" indent="-342900">
                        <a:lnSpc>
                          <a:spcPct val="115000"/>
                        </a:lnSpc>
                        <a:spcAft>
                          <a:spcPts val="1000"/>
                        </a:spcAft>
                        <a:buFont typeface="+mj-lt"/>
                        <a:buAutoNum type="arabicPeriod"/>
                        <a:tabLst/>
                      </a:pPr>
                      <a:r>
                        <a:rPr kumimoji="0" lang="it-IT" sz="1800" kern="1200" dirty="0" smtClean="0"/>
                        <a:t>Vacanza attiva</a:t>
                      </a:r>
                    </a:p>
                    <a:p>
                      <a:pPr marL="615950" lvl="0" indent="-342900">
                        <a:lnSpc>
                          <a:spcPct val="115000"/>
                        </a:lnSpc>
                        <a:spcAft>
                          <a:spcPts val="1000"/>
                        </a:spcAft>
                        <a:buFont typeface="+mj-lt"/>
                        <a:buAutoNum type="arabicPeriod"/>
                        <a:tabLst/>
                      </a:pPr>
                      <a:r>
                        <a:rPr kumimoji="0" lang="it-IT" sz="1800" kern="1200" dirty="0" smtClean="0"/>
                        <a:t>Vacanza balneare</a:t>
                      </a:r>
                      <a:endParaRPr lang="it-IT" sz="1800" dirty="0">
                        <a:latin typeface="Calibri"/>
                        <a:ea typeface="Calibri"/>
                        <a:cs typeface="Times New Roman"/>
                      </a:endParaRPr>
                    </a:p>
                  </a:txBody>
                  <a:tcPr marL="0" marR="0" marT="0" marB="0"/>
                </a:tc>
              </a:tr>
            </a:tbl>
          </a:graphicData>
        </a:graphic>
      </p:graphicFrame>
      <p:sp>
        <p:nvSpPr>
          <p:cNvPr id="6" name="CasellaDiTesto 5"/>
          <p:cNvSpPr txBox="1"/>
          <p:nvPr/>
        </p:nvSpPr>
        <p:spPr>
          <a:xfrm>
            <a:off x="7066790" y="6276070"/>
            <a:ext cx="1662262" cy="369332"/>
          </a:xfrm>
          <a:prstGeom prst="rect">
            <a:avLst/>
          </a:prstGeom>
          <a:noFill/>
        </p:spPr>
        <p:txBody>
          <a:bodyPr wrap="square" rtlCol="0">
            <a:spAutoFit/>
          </a:bodyPr>
          <a:lstStyle/>
          <a:p>
            <a:r>
              <a:rPr lang="it-IT" dirty="0" smtClean="0"/>
              <a:t>ROMA E LAZIO</a:t>
            </a:r>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a:spLocks noChangeArrowheads="1"/>
          </p:cNvSpPr>
          <p:nvPr/>
        </p:nvSpPr>
        <p:spPr bwMode="auto">
          <a:xfrm>
            <a:off x="785786" y="867682"/>
            <a:ext cx="8072438" cy="430887"/>
          </a:xfrm>
          <a:prstGeom prst="rect">
            <a:avLst/>
          </a:prstGeom>
          <a:noFill/>
          <a:ln w="9525">
            <a:noFill/>
            <a:miter lim="800000"/>
            <a:headEnd/>
            <a:tailEnd/>
          </a:ln>
        </p:spPr>
        <p:txBody>
          <a:bodyPr>
            <a:spAutoFit/>
          </a:bodyPr>
          <a:lstStyle/>
          <a:p>
            <a:r>
              <a:rPr lang="it-IT" sz="2200" dirty="0" smtClean="0"/>
              <a:t>Mercati di lingua spagnola </a:t>
            </a:r>
            <a:r>
              <a:rPr lang="it-IT" sz="2200" dirty="0"/>
              <a:t> </a:t>
            </a:r>
            <a:r>
              <a:rPr lang="it-IT" dirty="0" smtClean="0"/>
              <a:t>(Spagna, Portogallo)</a:t>
            </a:r>
            <a:endParaRPr lang="it-IT" dirty="0"/>
          </a:p>
        </p:txBody>
      </p:sp>
      <p:graphicFrame>
        <p:nvGraphicFramePr>
          <p:cNvPr id="5" name="Tabella 4"/>
          <p:cNvGraphicFramePr>
            <a:graphicFrameLocks noGrp="1"/>
          </p:cNvGraphicFramePr>
          <p:nvPr/>
        </p:nvGraphicFramePr>
        <p:xfrm>
          <a:off x="714375" y="1926215"/>
          <a:ext cx="7715304" cy="2235708"/>
        </p:xfrm>
        <a:graphic>
          <a:graphicData uri="http://schemas.openxmlformats.org/drawingml/2006/table">
            <a:tbl>
              <a:tblPr>
                <a:tableStyleId>{5940675A-B579-460E-94D1-54222C63F5DA}</a:tableStyleId>
              </a:tblPr>
              <a:tblGrid>
                <a:gridCol w="3869746"/>
                <a:gridCol w="3845558"/>
              </a:tblGrid>
              <a:tr h="238103">
                <a:tc>
                  <a:txBody>
                    <a:bodyPr/>
                    <a:lstStyle/>
                    <a:p>
                      <a:pPr algn="ctr">
                        <a:lnSpc>
                          <a:spcPct val="115000"/>
                        </a:lnSpc>
                        <a:spcAft>
                          <a:spcPts val="0"/>
                        </a:spcAft>
                      </a:pPr>
                      <a:r>
                        <a:rPr lang="it-IT" sz="1800" dirty="0"/>
                        <a:t>MOTIVAZIONE VIAGGIO </a:t>
                      </a:r>
                      <a:endParaRPr lang="it-IT" sz="1800" dirty="0">
                        <a:latin typeface="Calibri"/>
                        <a:ea typeface="Calibri"/>
                        <a:cs typeface="Times New Roman"/>
                      </a:endParaRPr>
                    </a:p>
                  </a:txBody>
                  <a:tcPr marL="0" marR="0" marT="0" marB="0" anchor="ctr"/>
                </a:tc>
                <a:tc>
                  <a:txBody>
                    <a:bodyPr/>
                    <a:lstStyle/>
                    <a:p>
                      <a:pPr algn="ctr">
                        <a:lnSpc>
                          <a:spcPct val="115000"/>
                        </a:lnSpc>
                        <a:spcAft>
                          <a:spcPts val="1000"/>
                        </a:spcAft>
                      </a:pPr>
                      <a:r>
                        <a:rPr lang="it-IT" sz="1800" dirty="0"/>
                        <a:t>PREFERENZE EMERGENTI</a:t>
                      </a:r>
                      <a:endParaRPr lang="it-IT" sz="1800" dirty="0">
                        <a:latin typeface="Calibri"/>
                        <a:ea typeface="Calibri"/>
                        <a:cs typeface="Times New Roman"/>
                      </a:endParaRPr>
                    </a:p>
                  </a:txBody>
                  <a:tcPr marL="0" marR="0" marT="0" marB="0" anchor="ctr"/>
                </a:tc>
              </a:tr>
              <a:tr h="1917641">
                <a:tc>
                  <a:txBody>
                    <a:bodyPr/>
                    <a:lstStyle/>
                    <a:p>
                      <a:pPr marL="534988" indent="-261938">
                        <a:buFont typeface="+mj-lt"/>
                        <a:buAutoNum type="arabicPeriod"/>
                      </a:pPr>
                      <a:r>
                        <a:rPr kumimoji="0" lang="it-IT" sz="1800" kern="1200" dirty="0" smtClean="0"/>
                        <a:t>Città d’arte</a:t>
                      </a:r>
                    </a:p>
                    <a:p>
                      <a:pPr marL="534988" indent="-261938">
                        <a:buFont typeface="+mj-lt"/>
                        <a:buAutoNum type="arabicPeriod"/>
                      </a:pPr>
                      <a:r>
                        <a:rPr kumimoji="0" lang="it-IT" sz="1800" kern="1200" dirty="0" smtClean="0"/>
                        <a:t>Centri minori</a:t>
                      </a:r>
                    </a:p>
                    <a:p>
                      <a:pPr marL="534988" indent="-261938">
                        <a:buFont typeface="+mj-lt"/>
                        <a:buAutoNum type="arabicPeriod"/>
                      </a:pPr>
                      <a:r>
                        <a:rPr kumimoji="0" lang="it-IT" sz="1800" kern="1200" dirty="0" smtClean="0"/>
                        <a:t>Località termali</a:t>
                      </a:r>
                    </a:p>
                    <a:p>
                      <a:pPr marL="534988" indent="-261938">
                        <a:buFont typeface="+mj-lt"/>
                        <a:buAutoNum type="arabicPeriod"/>
                      </a:pPr>
                      <a:r>
                        <a:rPr kumimoji="0" lang="it-IT" sz="1800" kern="1200" dirty="0" smtClean="0"/>
                        <a:t>Laghi</a:t>
                      </a:r>
                    </a:p>
                    <a:p>
                      <a:pPr marL="534988" indent="-261938">
                        <a:buFont typeface="+mj-lt"/>
                        <a:buAutoNum type="arabicPeriod"/>
                      </a:pPr>
                      <a:r>
                        <a:rPr kumimoji="0" lang="it-IT" sz="1800" kern="1200" dirty="0" smtClean="0"/>
                        <a:t>Turismo religioso</a:t>
                      </a:r>
                    </a:p>
                    <a:p>
                      <a:pPr marL="534988" indent="-261938">
                        <a:buFont typeface="+mj-lt"/>
                        <a:buAutoNum type="arabicPeriod"/>
                      </a:pPr>
                      <a:r>
                        <a:rPr kumimoji="0" lang="it-IT" sz="1800" kern="1200" dirty="0" smtClean="0"/>
                        <a:t>Turismo culturale</a:t>
                      </a:r>
                    </a:p>
                    <a:p>
                      <a:pPr marL="342900" indent="-342900">
                        <a:buFont typeface="+mj-lt"/>
                        <a:buAutoNum type="arabicPeriod"/>
                      </a:pPr>
                      <a:endParaRPr lang="it-IT" sz="1800" dirty="0">
                        <a:latin typeface="Calibri"/>
                        <a:ea typeface="Calibri"/>
                        <a:cs typeface="Times New Roman"/>
                      </a:endParaRPr>
                    </a:p>
                  </a:txBody>
                  <a:tcPr marL="0" marR="0" marT="0" marB="0"/>
                </a:tc>
                <a:tc>
                  <a:txBody>
                    <a:bodyPr/>
                    <a:lstStyle/>
                    <a:p>
                      <a:pPr marL="534988" indent="-261938">
                        <a:buFont typeface="+mj-lt"/>
                        <a:buAutoNum type="arabicPeriod"/>
                        <a:tabLst/>
                      </a:pPr>
                      <a:r>
                        <a:rPr kumimoji="0" lang="it-IT" sz="1800" kern="1200" baseline="0" dirty="0" smtClean="0"/>
                        <a:t> Vacanza combinata tra cultura e turismo</a:t>
                      </a:r>
                    </a:p>
                    <a:p>
                      <a:pPr marL="534988" indent="-261938">
                        <a:buFont typeface="+mj-lt"/>
                        <a:buAutoNum type="arabicPeriod"/>
                        <a:tabLst/>
                      </a:pPr>
                      <a:r>
                        <a:rPr kumimoji="0" lang="it-IT" sz="1800" kern="1200" baseline="0" dirty="0" smtClean="0"/>
                        <a:t>Verde,  vacanza relax o vacanza attiva</a:t>
                      </a:r>
                    </a:p>
                    <a:p>
                      <a:pPr marL="534988" indent="-261938">
                        <a:buFont typeface="+mj-lt"/>
                        <a:buAutoNum type="arabicPeriod"/>
                        <a:tabLst/>
                      </a:pPr>
                      <a:r>
                        <a:rPr kumimoji="0" lang="it-IT" sz="1800" kern="1200" baseline="0" dirty="0" smtClean="0"/>
                        <a:t>Turismo religioso</a:t>
                      </a:r>
                    </a:p>
                    <a:p>
                      <a:pPr marL="534988" indent="-261938">
                        <a:buFont typeface="+mj-lt"/>
                        <a:buAutoNum type="arabicPeriod"/>
                        <a:tabLst/>
                      </a:pPr>
                      <a:r>
                        <a:rPr kumimoji="0" lang="it-IT" sz="1800" kern="1200" baseline="0" dirty="0" smtClean="0"/>
                        <a:t>Enogastronomia</a:t>
                      </a:r>
                      <a:endParaRPr lang="it-IT" sz="1800" dirty="0">
                        <a:latin typeface="Calibri"/>
                        <a:ea typeface="Calibri"/>
                        <a:cs typeface="Times New Roman"/>
                      </a:endParaRPr>
                    </a:p>
                  </a:txBody>
                  <a:tcPr marL="0" marR="0" marT="0" marB="0"/>
                </a:tc>
              </a:tr>
            </a:tbl>
          </a:graphicData>
        </a:graphic>
      </p:graphicFrame>
      <p:sp>
        <p:nvSpPr>
          <p:cNvPr id="6" name="CasellaDiTesto 5"/>
          <p:cNvSpPr txBox="1"/>
          <p:nvPr/>
        </p:nvSpPr>
        <p:spPr>
          <a:xfrm>
            <a:off x="7066790" y="6276070"/>
            <a:ext cx="1662262" cy="369332"/>
          </a:xfrm>
          <a:prstGeom prst="rect">
            <a:avLst/>
          </a:prstGeom>
          <a:noFill/>
        </p:spPr>
        <p:txBody>
          <a:bodyPr wrap="square" rtlCol="0">
            <a:spAutoFit/>
          </a:bodyPr>
          <a:lstStyle/>
          <a:p>
            <a:r>
              <a:rPr lang="it-IT" dirty="0" smtClean="0"/>
              <a:t>ROMA E LAZIO</a:t>
            </a:r>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024688"/>
            <a:ext cx="8229600" cy="1143000"/>
          </a:xfrm>
        </p:spPr>
        <p:txBody>
          <a:bodyPr>
            <a:normAutofit fontScale="90000"/>
          </a:bodyPr>
          <a:lstStyle/>
          <a:p>
            <a:r>
              <a:rPr lang="it-IT" b="1" cap="small" dirty="0" smtClean="0"/>
              <a:t>Come favorire l’incontro tra domanda e offerta?</a:t>
            </a:r>
            <a:endParaRPr lang="it-IT" b="1" cap="small"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809321" y="2088426"/>
            <a:ext cx="6072230" cy="523220"/>
          </a:xfrm>
          <a:prstGeom prst="rect">
            <a:avLst/>
          </a:prstGeom>
        </p:spPr>
        <p:txBody>
          <a:bodyPr wrap="square">
            <a:spAutoFit/>
          </a:bodyPr>
          <a:lstStyle/>
          <a:p>
            <a:r>
              <a:rPr lang="it-IT" sz="2800" i="1" dirty="0" smtClean="0">
                <a:solidFill>
                  <a:srgbClr val="000000"/>
                </a:solidFill>
                <a:ea typeface="Tahoma" pitchFamily="34" charset="0"/>
                <a:cs typeface="Tahoma" pitchFamily="34" charset="0"/>
              </a:rPr>
              <a:t>LA PROMOZIONE TURISTICA</a:t>
            </a:r>
            <a:endParaRPr lang="it-IT" sz="2800" i="1" dirty="0"/>
          </a:p>
        </p:txBody>
      </p:sp>
      <p:sp>
        <p:nvSpPr>
          <p:cNvPr id="5" name="Filmato 4">
            <a:hlinkClick r:id="" action="ppaction://noaction" highlightClick="1"/>
          </p:cNvPr>
          <p:cNvSpPr/>
          <p:nvPr/>
        </p:nvSpPr>
        <p:spPr>
          <a:xfrm>
            <a:off x="1666313" y="2064284"/>
            <a:ext cx="857256" cy="571504"/>
          </a:xfrm>
          <a:prstGeom prst="actionButtonMovi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it-IT"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09772"/>
            <a:ext cx="8229600" cy="1143000"/>
          </a:xfrm>
        </p:spPr>
        <p:txBody>
          <a:bodyPr>
            <a:normAutofit/>
          </a:bodyPr>
          <a:lstStyle/>
          <a:p>
            <a:pPr algn="l"/>
            <a:r>
              <a:rPr lang="it-IT" sz="2400" b="1" i="1" dirty="0" smtClean="0"/>
              <a:t>L’ENIT</a:t>
            </a:r>
            <a:endParaRPr lang="it-IT" sz="2400" b="1" i="1" dirty="0"/>
          </a:p>
        </p:txBody>
      </p:sp>
      <p:sp>
        <p:nvSpPr>
          <p:cNvPr id="3" name="Segnaposto contenuto 2"/>
          <p:cNvSpPr>
            <a:spLocks noGrp="1"/>
          </p:cNvSpPr>
          <p:nvPr>
            <p:ph idx="1"/>
          </p:nvPr>
        </p:nvSpPr>
        <p:spPr>
          <a:xfrm>
            <a:off x="457200" y="1600201"/>
            <a:ext cx="8229600" cy="3043246"/>
          </a:xfrm>
        </p:spPr>
        <p:txBody>
          <a:bodyPr>
            <a:normAutofit/>
          </a:bodyPr>
          <a:lstStyle/>
          <a:p>
            <a:pPr>
              <a:buNone/>
            </a:pPr>
            <a:r>
              <a:rPr lang="it-IT" sz="2400" dirty="0" smtClean="0"/>
              <a:t>     </a:t>
            </a:r>
            <a:r>
              <a:rPr lang="it-IT" sz="2200" dirty="0" smtClean="0"/>
              <a:t>Nato nel 1919, l'Ente Nazionale Italiano per il Turismo trasformato in ENIT- Agenzia nazionale del turismo con legge 14.5.2005 n.80, è lo strumento primario per realizzare le politiche di promozione dell'immagine turistica dell'Italia e di supporto alla commercializzazione dei prodotti turistici italiani nel mondo, qualificandosi anche come riferimento per azioni istituzionali mirate nell'ambito comunitario ed internazionale.</a:t>
            </a:r>
          </a:p>
          <a:p>
            <a:pPr>
              <a:buNone/>
            </a:pPr>
            <a:endParaRPr lang="it-IT" sz="2200" dirty="0"/>
          </a:p>
        </p:txBody>
      </p:sp>
      <p:sp>
        <p:nvSpPr>
          <p:cNvPr id="5" name="CasellaDiTesto 4"/>
          <p:cNvSpPr txBox="1"/>
          <p:nvPr/>
        </p:nvSpPr>
        <p:spPr>
          <a:xfrm>
            <a:off x="3921176" y="6276070"/>
            <a:ext cx="5357850" cy="369332"/>
          </a:xfrm>
          <a:prstGeom prst="rect">
            <a:avLst/>
          </a:prstGeom>
          <a:noFill/>
        </p:spPr>
        <p:txBody>
          <a:bodyPr wrap="square" rtlCol="0">
            <a:spAutoFit/>
          </a:bodyPr>
          <a:lstStyle/>
          <a:p>
            <a:r>
              <a:rPr lang="it-IT" dirty="0" smtClean="0"/>
              <a:t>		LA PROMOZIONE TURISTICA</a:t>
            </a:r>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2110"/>
            <a:ext cx="8229600" cy="1143000"/>
          </a:xfrm>
        </p:spPr>
        <p:txBody>
          <a:bodyPr>
            <a:normAutofit/>
          </a:bodyPr>
          <a:lstStyle/>
          <a:p>
            <a:pPr lvl="1" algn="l" rtl="0">
              <a:spcBef>
                <a:spcPct val="0"/>
              </a:spcBef>
            </a:pPr>
            <a:r>
              <a:rPr lang="it-IT" sz="2000" i="1" dirty="0" smtClean="0"/>
              <a:t>Compiti istituzionali</a:t>
            </a:r>
            <a:r>
              <a:rPr lang="it-IT" sz="2000" dirty="0" smtClean="0"/>
              <a:t/>
            </a:r>
            <a:br>
              <a:rPr lang="it-IT" sz="2000" dirty="0" smtClean="0"/>
            </a:br>
            <a:endParaRPr lang="it-IT" sz="2000" dirty="0"/>
          </a:p>
        </p:txBody>
      </p:sp>
      <p:sp>
        <p:nvSpPr>
          <p:cNvPr id="3" name="Segnaposto contenuto 2"/>
          <p:cNvSpPr>
            <a:spLocks noGrp="1"/>
          </p:cNvSpPr>
          <p:nvPr>
            <p:ph idx="1"/>
          </p:nvPr>
        </p:nvSpPr>
        <p:spPr>
          <a:xfrm>
            <a:off x="457200" y="1463720"/>
            <a:ext cx="8229600" cy="4525963"/>
          </a:xfrm>
        </p:spPr>
        <p:txBody>
          <a:bodyPr>
            <a:normAutofit fontScale="55000" lnSpcReduction="20000"/>
          </a:bodyPr>
          <a:lstStyle/>
          <a:p>
            <a:pPr marL="271463" indent="-271463" algn="just"/>
            <a:r>
              <a:rPr lang="it-IT" dirty="0" smtClean="0"/>
              <a:t>orientare l'offerta turistica nella scelta dei mercati, sia tradizionali che emergenti, attraverso l'elaborazione il Piano Nazionale promozionale triennale</a:t>
            </a:r>
          </a:p>
          <a:p>
            <a:pPr marL="271463" indent="-271463" algn="just"/>
            <a:endParaRPr lang="it-IT" dirty="0" smtClean="0"/>
          </a:p>
          <a:p>
            <a:pPr marL="271463" indent="-271463" algn="just"/>
            <a:r>
              <a:rPr lang="it-IT" dirty="0" smtClean="0"/>
              <a:t>coordinare e realizzare programmi comuni con le Regioni e partecipare ai progetti integrati di promozione dotando le Regioni stesse di una struttura e di una rete internazionale al loro servizio</a:t>
            </a:r>
          </a:p>
          <a:p>
            <a:pPr marL="271463" indent="-271463" algn="just"/>
            <a:endParaRPr lang="it-IT" dirty="0" smtClean="0"/>
          </a:p>
          <a:p>
            <a:pPr marL="271463" indent="-271463" algn="just"/>
            <a:r>
              <a:rPr lang="it-IT" dirty="0" smtClean="0"/>
              <a:t>assistere e sostenere il sistema delle imprese turistiche nella commercializzazione dei prodotti da vendere all'estero e che necessitano di spazi commerciali, sedi espositive, workshop d'affari, opportunità di partecipazione a manifestazioni, saloni e borse mirate e "monografiche" </a:t>
            </a:r>
          </a:p>
          <a:p>
            <a:pPr marL="271463" indent="-271463" algn="just"/>
            <a:endParaRPr lang="it-IT" dirty="0" smtClean="0"/>
          </a:p>
          <a:p>
            <a:pPr marL="271463" indent="-271463" algn="just"/>
            <a:r>
              <a:rPr lang="it-IT" dirty="0" smtClean="0"/>
              <a:t>attuare forme di collaborazione con gli Uffici della rete diplomatico-consolare e con le altre rappresentanze italiane all'estero, secondo quanto previsto da apposito Protocollo d'intesa</a:t>
            </a:r>
          </a:p>
          <a:p>
            <a:pPr marL="271463" indent="-271463" algn="just">
              <a:buNone/>
            </a:pPr>
            <a:r>
              <a:rPr lang="it-IT" dirty="0" smtClean="0"/>
              <a:t> </a:t>
            </a:r>
          </a:p>
          <a:p>
            <a:pPr marL="271463" indent="-271463" algn="just"/>
            <a:r>
              <a:rPr lang="it-IT" dirty="0" smtClean="0"/>
              <a:t>partecipare con altri enti e società anche private alla promozione del turismo, a garanzia di una maggiore economicità e funzionalità della sua azione</a:t>
            </a:r>
          </a:p>
          <a:p>
            <a:pPr>
              <a:buNone/>
            </a:pPr>
            <a:endParaRPr lang="it-IT" dirty="0"/>
          </a:p>
        </p:txBody>
      </p:sp>
      <p:sp>
        <p:nvSpPr>
          <p:cNvPr id="4" name="CasellaDiTesto 3"/>
          <p:cNvSpPr txBox="1"/>
          <p:nvPr/>
        </p:nvSpPr>
        <p:spPr>
          <a:xfrm>
            <a:off x="3921176" y="6276070"/>
            <a:ext cx="5357850" cy="369332"/>
          </a:xfrm>
          <a:prstGeom prst="rect">
            <a:avLst/>
          </a:prstGeom>
          <a:noFill/>
        </p:spPr>
        <p:txBody>
          <a:bodyPr wrap="square" rtlCol="0">
            <a:spAutoFit/>
          </a:bodyPr>
          <a:lstStyle/>
          <a:p>
            <a:r>
              <a:rPr lang="it-IT" dirty="0" smtClean="0"/>
              <a:t>		LA PROMOZIONE TURISTICA</a:t>
            </a:r>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66704"/>
            <a:ext cx="8229600" cy="1143000"/>
          </a:xfrm>
        </p:spPr>
        <p:txBody>
          <a:bodyPr>
            <a:normAutofit/>
          </a:bodyPr>
          <a:lstStyle/>
          <a:p>
            <a:pPr algn="l"/>
            <a:r>
              <a:rPr lang="it-IT" sz="2000" i="1" dirty="0" smtClean="0"/>
              <a:t>Struttura organizzativa</a:t>
            </a:r>
            <a:endParaRPr lang="it-IT" sz="2000" i="1" dirty="0"/>
          </a:p>
        </p:txBody>
      </p:sp>
      <p:sp>
        <p:nvSpPr>
          <p:cNvPr id="3" name="Segnaposto contenuto 2"/>
          <p:cNvSpPr>
            <a:spLocks noGrp="1"/>
          </p:cNvSpPr>
          <p:nvPr>
            <p:ph idx="1"/>
          </p:nvPr>
        </p:nvSpPr>
        <p:spPr/>
        <p:txBody>
          <a:bodyPr>
            <a:normAutofit/>
          </a:bodyPr>
          <a:lstStyle/>
          <a:p>
            <a:r>
              <a:rPr lang="it-IT" sz="2000" dirty="0" smtClean="0"/>
              <a:t>Sede Centrale a Roma</a:t>
            </a:r>
          </a:p>
          <a:p>
            <a:pPr>
              <a:buNone/>
            </a:pPr>
            <a:endParaRPr lang="it-IT" sz="2000" dirty="0" smtClean="0"/>
          </a:p>
          <a:p>
            <a:r>
              <a:rPr lang="it-IT" sz="2000" dirty="0" smtClean="0"/>
              <a:t>Rete estera: 26 Sedi estere di cui 16 (Amsterdam, Berlino, Bruxelles, Budapest, Francoforte, Lisbona,Londra, Madrid, Monaco, Mosca, Parigi, Praga, Stoccolma, Vienna , Zurigo e Varsavia) in dodici paesi europei e 10 (Chicago, Los Angeles, Toronto, New York, Pechino, Sidney, Tokyo, Mumbai, San Paolo e Seul) in 8 paesi extraeuropei</a:t>
            </a:r>
          </a:p>
          <a:p>
            <a:pPr>
              <a:buNone/>
            </a:pPr>
            <a:endParaRPr lang="it-IT" dirty="0"/>
          </a:p>
        </p:txBody>
      </p:sp>
      <p:sp>
        <p:nvSpPr>
          <p:cNvPr id="4" name="CasellaDiTesto 3"/>
          <p:cNvSpPr txBox="1"/>
          <p:nvPr/>
        </p:nvSpPr>
        <p:spPr>
          <a:xfrm>
            <a:off x="3921176" y="6276070"/>
            <a:ext cx="5357850" cy="369332"/>
          </a:xfrm>
          <a:prstGeom prst="rect">
            <a:avLst/>
          </a:prstGeom>
          <a:noFill/>
        </p:spPr>
        <p:txBody>
          <a:bodyPr wrap="square" rtlCol="0">
            <a:spAutoFit/>
          </a:bodyPr>
          <a:lstStyle/>
          <a:p>
            <a:r>
              <a:rPr lang="it-IT" dirty="0" smtClean="0"/>
              <a:t>		LA PROMOZIONE TURISTICA</a:t>
            </a:r>
            <a:endParaRPr lang="it-IT"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65534"/>
            <a:ext cx="8229600" cy="1143000"/>
          </a:xfrm>
        </p:spPr>
        <p:txBody>
          <a:bodyPr>
            <a:normAutofit/>
          </a:bodyPr>
          <a:lstStyle/>
          <a:p>
            <a:pPr algn="l"/>
            <a:r>
              <a:rPr lang="it-IT" sz="2000" i="1" dirty="0" smtClean="0"/>
              <a:t>Direttrici programmatiche</a:t>
            </a:r>
            <a:endParaRPr lang="it-IT" sz="2000" i="1" dirty="0"/>
          </a:p>
        </p:txBody>
      </p:sp>
      <p:sp>
        <p:nvSpPr>
          <p:cNvPr id="3" name="Segnaposto contenuto 2"/>
          <p:cNvSpPr>
            <a:spLocks noGrp="1"/>
          </p:cNvSpPr>
          <p:nvPr>
            <p:ph idx="1"/>
          </p:nvPr>
        </p:nvSpPr>
        <p:spPr>
          <a:xfrm>
            <a:off x="457200" y="1600201"/>
            <a:ext cx="8229600" cy="3186122"/>
          </a:xfrm>
        </p:spPr>
        <p:txBody>
          <a:bodyPr>
            <a:normAutofit/>
          </a:bodyPr>
          <a:lstStyle/>
          <a:p>
            <a:pPr>
              <a:buNone/>
            </a:pPr>
            <a:r>
              <a:rPr lang="it-IT" sz="2000" dirty="0" smtClean="0"/>
              <a:t>1)  </a:t>
            </a:r>
            <a:r>
              <a:rPr lang="it-IT" sz="2000" u="sng" dirty="0" smtClean="0"/>
              <a:t>BRANDING &amp; DESTINATION MARKETING</a:t>
            </a:r>
          </a:p>
          <a:p>
            <a:pPr>
              <a:buNone/>
            </a:pPr>
            <a:endParaRPr lang="it-IT" sz="2000" u="sng" dirty="0" smtClean="0"/>
          </a:p>
          <a:p>
            <a:pPr marL="714375"/>
            <a:r>
              <a:rPr lang="it-IT" sz="2000" dirty="0" smtClean="0"/>
              <a:t>CONSUMER MARKETING: azioni rivolte ai consumatori/turisti mirate alla promozione della destinazione Italia.</a:t>
            </a:r>
          </a:p>
          <a:p>
            <a:pPr marL="714375"/>
            <a:r>
              <a:rPr lang="it-IT" sz="2000" dirty="0" smtClean="0"/>
              <a:t>P.R. AND PROMOTION: azioni indirizzate ad associazioni media italiani e stranieri, stakeholders, organismi internazionali </a:t>
            </a:r>
          </a:p>
          <a:p>
            <a:pPr marL="714375"/>
            <a:r>
              <a:rPr lang="it-IT" sz="2000" dirty="0" smtClean="0"/>
              <a:t>TRADE MARKETING: partnership strategiche con imprese ed operatori del turismo per garantire la massima diffusione del brand Italia</a:t>
            </a:r>
          </a:p>
          <a:p>
            <a:pPr>
              <a:buNone/>
            </a:pPr>
            <a:endParaRPr lang="it-IT" sz="2400" dirty="0"/>
          </a:p>
        </p:txBody>
      </p:sp>
      <p:sp>
        <p:nvSpPr>
          <p:cNvPr id="4" name="CasellaDiTesto 3"/>
          <p:cNvSpPr txBox="1"/>
          <p:nvPr/>
        </p:nvSpPr>
        <p:spPr>
          <a:xfrm>
            <a:off x="3921176" y="6276070"/>
            <a:ext cx="5357850" cy="369332"/>
          </a:xfrm>
          <a:prstGeom prst="rect">
            <a:avLst/>
          </a:prstGeom>
          <a:noFill/>
        </p:spPr>
        <p:txBody>
          <a:bodyPr wrap="square" rtlCol="0">
            <a:spAutoFit/>
          </a:bodyPr>
          <a:lstStyle/>
          <a:p>
            <a:r>
              <a:rPr lang="it-IT" dirty="0" smtClean="0"/>
              <a:t>		LA PROMOZIONE TURISTICA</a:t>
            </a:r>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166019"/>
            <a:ext cx="8229600" cy="4525963"/>
          </a:xfrm>
        </p:spPr>
        <p:txBody>
          <a:bodyPr>
            <a:normAutofit/>
          </a:bodyPr>
          <a:lstStyle/>
          <a:p>
            <a:pPr>
              <a:buNone/>
            </a:pPr>
            <a:r>
              <a:rPr lang="it-IT" sz="2000" dirty="0" smtClean="0"/>
              <a:t>2)  </a:t>
            </a:r>
            <a:r>
              <a:rPr lang="it-IT" sz="2000" u="sng" dirty="0" smtClean="0"/>
              <a:t>INTELLIGENCE &amp; RESEARCH</a:t>
            </a:r>
          </a:p>
          <a:p>
            <a:pPr>
              <a:buNone/>
            </a:pPr>
            <a:endParaRPr lang="it-IT" sz="2000" u="sng" dirty="0" smtClean="0"/>
          </a:p>
          <a:p>
            <a:pPr marL="714375"/>
            <a:r>
              <a:rPr lang="it-IT" sz="2000" dirty="0" smtClean="0"/>
              <a:t>STUDIO E MONITORAGGIO DEI MERCATI E DEI TREND TURISTICI: </a:t>
            </a:r>
          </a:p>
          <a:p>
            <a:pPr marL="714375">
              <a:buNone/>
            </a:pPr>
            <a:r>
              <a:rPr lang="it-IT" sz="2000" dirty="0"/>
              <a:t> </a:t>
            </a:r>
            <a:r>
              <a:rPr lang="it-IT" sz="2000" dirty="0" smtClean="0"/>
              <a:t>    attività di studio e analisi del turismo internazionale, dei mercati dell’incoming italiano, dell’offerta italiana e dell’andamento periodico dei flussi</a:t>
            </a:r>
          </a:p>
          <a:p>
            <a:pPr marL="714375">
              <a:buNone/>
            </a:pPr>
            <a:endParaRPr lang="it-IT" sz="2000" dirty="0" smtClean="0"/>
          </a:p>
          <a:p>
            <a:pPr marL="714375"/>
            <a:r>
              <a:rPr lang="it-IT" sz="2000" dirty="0" smtClean="0"/>
              <a:t>MARKETING TOOL KIT: </a:t>
            </a:r>
          </a:p>
          <a:p>
            <a:pPr marL="714375">
              <a:buNone/>
            </a:pPr>
            <a:r>
              <a:rPr lang="it-IT" sz="2000" dirty="0"/>
              <a:t> </a:t>
            </a:r>
            <a:r>
              <a:rPr lang="it-IT" sz="2000" dirty="0" smtClean="0"/>
              <a:t>    strumento di informazione destinato agli operatori del settore contenente informazioni sull’andamento dei mercati, sulle tendenza turistiche internazionali, sugli strumenti di marketing per la commercializzazione dell’offerta, sulle attività a sostegno del brand Italia</a:t>
            </a:r>
          </a:p>
          <a:p>
            <a:pPr>
              <a:buNone/>
            </a:pPr>
            <a:endParaRPr lang="it-IT" sz="2600" dirty="0"/>
          </a:p>
        </p:txBody>
      </p:sp>
      <p:sp>
        <p:nvSpPr>
          <p:cNvPr id="4" name="CasellaDiTesto 3"/>
          <p:cNvSpPr txBox="1"/>
          <p:nvPr/>
        </p:nvSpPr>
        <p:spPr>
          <a:xfrm>
            <a:off x="3921176" y="6276070"/>
            <a:ext cx="5357850" cy="369332"/>
          </a:xfrm>
          <a:prstGeom prst="rect">
            <a:avLst/>
          </a:prstGeom>
          <a:noFill/>
        </p:spPr>
        <p:txBody>
          <a:bodyPr wrap="square" rtlCol="0">
            <a:spAutoFit/>
          </a:bodyPr>
          <a:lstStyle/>
          <a:p>
            <a:r>
              <a:rPr lang="it-IT" dirty="0" smtClean="0"/>
              <a:t>		LA PROMOZIONE TURISTICA</a:t>
            </a:r>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179667"/>
            <a:ext cx="8229600" cy="4525963"/>
          </a:xfrm>
        </p:spPr>
        <p:txBody>
          <a:bodyPr>
            <a:normAutofit/>
          </a:bodyPr>
          <a:lstStyle/>
          <a:p>
            <a:pPr>
              <a:buNone/>
            </a:pPr>
            <a:r>
              <a:rPr lang="it-IT" sz="2000" dirty="0" smtClean="0"/>
              <a:t>3)  </a:t>
            </a:r>
            <a:r>
              <a:rPr lang="it-IT" sz="2000" u="sng" dirty="0" smtClean="0"/>
              <a:t>SUPPORTO ALLA COMMERCIALIZZAZIONE</a:t>
            </a:r>
          </a:p>
          <a:p>
            <a:pPr>
              <a:buNone/>
            </a:pPr>
            <a:endParaRPr lang="it-IT" sz="2000" u="sng" dirty="0" smtClean="0"/>
          </a:p>
          <a:p>
            <a:pPr marL="714375" algn="just"/>
            <a:r>
              <a:rPr lang="it-IT" sz="2000" dirty="0" smtClean="0"/>
              <a:t>WORKSHOP: incontro tra domanda straniera ed offerta italiana.</a:t>
            </a:r>
          </a:p>
          <a:p>
            <a:pPr marL="714375" algn="just"/>
            <a:r>
              <a:rPr lang="it-IT" sz="2000" dirty="0" smtClean="0"/>
              <a:t>CLUB ITALIA: azioni di assistenza ai soci del Club Italia nell’ambito delle manifestazioni e delle iniziative di commercializzazione. </a:t>
            </a:r>
          </a:p>
          <a:p>
            <a:pPr marL="714375"/>
            <a:r>
              <a:rPr lang="it-IT" sz="2000" dirty="0" smtClean="0"/>
              <a:t>ACCORDI DI PROGRAMMA: accordi con le Regioni per a promozione del territorio, di itinerari turisici o filoni di prodotto</a:t>
            </a:r>
          </a:p>
          <a:p>
            <a:pPr marL="714375">
              <a:buNone/>
            </a:pPr>
            <a:endParaRPr lang="it-IT" sz="2000" dirty="0" smtClean="0"/>
          </a:p>
          <a:p>
            <a:pPr>
              <a:buNone/>
            </a:pPr>
            <a:r>
              <a:rPr lang="it-IT" sz="1900" dirty="0" smtClean="0"/>
              <a:t>4) </a:t>
            </a:r>
            <a:r>
              <a:rPr lang="it-IT" sz="1900" u="sng" dirty="0" smtClean="0"/>
              <a:t>INFORMATION TECNOLOGY</a:t>
            </a:r>
          </a:p>
          <a:p>
            <a:pPr>
              <a:buNone/>
            </a:pPr>
            <a:endParaRPr lang="it-IT" sz="1900" u="sng" dirty="0" smtClean="0"/>
          </a:p>
          <a:p>
            <a:pPr marL="714375"/>
            <a:r>
              <a:rPr lang="it-IT" sz="1900" dirty="0" smtClean="0"/>
              <a:t>SITO INTERNET: implementazione tecnologica ed arricchimento dei contenuti del sito web dell’Agenzia</a:t>
            </a:r>
          </a:p>
          <a:p>
            <a:pPr>
              <a:buNone/>
            </a:pPr>
            <a:endParaRPr lang="it-IT" dirty="0"/>
          </a:p>
        </p:txBody>
      </p:sp>
      <p:sp>
        <p:nvSpPr>
          <p:cNvPr id="4" name="CasellaDiTesto 3"/>
          <p:cNvSpPr txBox="1"/>
          <p:nvPr/>
        </p:nvSpPr>
        <p:spPr>
          <a:xfrm>
            <a:off x="3921176" y="6276070"/>
            <a:ext cx="5357850" cy="369332"/>
          </a:xfrm>
          <a:prstGeom prst="rect">
            <a:avLst/>
          </a:prstGeom>
          <a:noFill/>
        </p:spPr>
        <p:txBody>
          <a:bodyPr wrap="square" rtlCol="0">
            <a:spAutoFit/>
          </a:bodyPr>
          <a:lstStyle/>
          <a:p>
            <a:r>
              <a:rPr lang="it-IT" dirty="0" smtClean="0"/>
              <a:t>		LA PROMOZIONE TURISTICA</a:t>
            </a:r>
            <a:endParaRPr lang="it-IT"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777624"/>
            <a:ext cx="8229600" cy="4525963"/>
          </a:xfrm>
        </p:spPr>
        <p:txBody>
          <a:bodyPr>
            <a:normAutofit/>
          </a:bodyPr>
          <a:lstStyle/>
          <a:p>
            <a:pPr>
              <a:buNone/>
            </a:pPr>
            <a:r>
              <a:rPr lang="it-IT" sz="2000" dirty="0" smtClean="0"/>
              <a:t>L’Agenzia è stata costituita da:</a:t>
            </a:r>
          </a:p>
          <a:p>
            <a:pPr>
              <a:buNone/>
            </a:pPr>
            <a:endParaRPr lang="it-IT" sz="2000" dirty="0" smtClean="0"/>
          </a:p>
          <a:p>
            <a:r>
              <a:rPr lang="it-IT" sz="2000" dirty="0" smtClean="0"/>
              <a:t>REGIONE LAZIO</a:t>
            </a:r>
          </a:p>
          <a:p>
            <a:r>
              <a:rPr lang="it-IT" sz="2000" dirty="0" smtClean="0"/>
              <a:t>COMUNE DI ROMA</a:t>
            </a:r>
          </a:p>
          <a:p>
            <a:r>
              <a:rPr lang="it-IT" sz="2000" dirty="0" smtClean="0"/>
              <a:t>PROVINCIA DI RIETI </a:t>
            </a:r>
          </a:p>
          <a:p>
            <a:r>
              <a:rPr lang="it-IT" sz="2000" dirty="0" smtClean="0"/>
              <a:t>PROVINCIA DI LATINA</a:t>
            </a:r>
          </a:p>
          <a:p>
            <a:r>
              <a:rPr lang="it-IT" sz="2000" dirty="0" smtClean="0"/>
              <a:t>PROVINCIA  DI FROSINONE</a:t>
            </a:r>
          </a:p>
          <a:p>
            <a:r>
              <a:rPr lang="it-IT" sz="2000" dirty="0" smtClean="0"/>
              <a:t>PROVINCIA  DI ROMA</a:t>
            </a:r>
          </a:p>
          <a:p>
            <a:r>
              <a:rPr lang="it-IT" sz="2000" dirty="0" smtClean="0"/>
              <a:t>PROVINCIA  DI VITERBO</a:t>
            </a:r>
          </a:p>
          <a:p>
            <a:r>
              <a:rPr lang="it-IT" sz="2000" dirty="0" smtClean="0"/>
              <a:t>UNIONE DELLE CAMERE DI COMMERCIO DI ROMA E DEL LAZIO</a:t>
            </a:r>
            <a:endParaRPr lang="it-IT" sz="2000" dirty="0"/>
          </a:p>
        </p:txBody>
      </p:sp>
      <p:sp>
        <p:nvSpPr>
          <p:cNvPr id="4" name="Segnaposto contenuto 2"/>
          <p:cNvSpPr txBox="1">
            <a:spLocks/>
          </p:cNvSpPr>
          <p:nvPr/>
        </p:nvSpPr>
        <p:spPr>
          <a:xfrm>
            <a:off x="392893" y="813554"/>
            <a:ext cx="8358214" cy="615182"/>
          </a:xfrm>
          <a:prstGeom prst="rect">
            <a:avLst/>
          </a:prstGeom>
        </p:spPr>
        <p:txBody>
          <a:bodyPr vert="horz" lIns="91440" tIns="45720" rIns="91440" bIns="45720" rtlCol="0">
            <a:noAutofit/>
          </a:bodyPr>
          <a:lstStyle/>
          <a:p>
            <a:pPr marL="0" marR="0" lvl="1"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2400" b="1" i="1" u="none" strike="noStrike" kern="1200" cap="none" spc="0" normalizeH="0" baseline="0" noProof="0" dirty="0" smtClean="0">
                <a:ln>
                  <a:noFill/>
                </a:ln>
                <a:solidFill>
                  <a:schemeClr val="tx1"/>
                </a:solidFill>
                <a:effectLst/>
                <a:uLnTx/>
                <a:uFillTx/>
                <a:latin typeface="+mn-lt"/>
                <a:ea typeface="+mn-ea"/>
                <a:cs typeface="+mn-cs"/>
              </a:rPr>
              <a:t>L’AGENZIA REGIONALE PER LA PROMOZIONE TURISTICA DI ROMA E DEL LAZIO</a:t>
            </a:r>
          </a:p>
        </p:txBody>
      </p:sp>
      <p:sp>
        <p:nvSpPr>
          <p:cNvPr id="5" name="CasellaDiTesto 4"/>
          <p:cNvSpPr txBox="1"/>
          <p:nvPr/>
        </p:nvSpPr>
        <p:spPr>
          <a:xfrm>
            <a:off x="3921176" y="6276070"/>
            <a:ext cx="5357850" cy="369332"/>
          </a:xfrm>
          <a:prstGeom prst="rect">
            <a:avLst/>
          </a:prstGeom>
          <a:noFill/>
        </p:spPr>
        <p:txBody>
          <a:bodyPr wrap="square" rtlCol="0">
            <a:spAutoFit/>
          </a:bodyPr>
          <a:lstStyle/>
          <a:p>
            <a:r>
              <a:rPr lang="it-IT" dirty="0" smtClean="0"/>
              <a:t>		LA PROMOZIONE TURISTICA</a:t>
            </a:r>
            <a:endParaRPr lang="it-IT"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067928"/>
            <a:ext cx="8229600" cy="4525963"/>
          </a:xfrm>
        </p:spPr>
        <p:txBody>
          <a:bodyPr>
            <a:normAutofit/>
          </a:bodyPr>
          <a:lstStyle/>
          <a:p>
            <a:pPr>
              <a:buNone/>
            </a:pPr>
            <a:r>
              <a:rPr lang="it-IT" sz="2200" dirty="0" smtClean="0"/>
              <a:t>con l’obiettivo di:</a:t>
            </a:r>
          </a:p>
          <a:p>
            <a:pPr>
              <a:buNone/>
            </a:pPr>
            <a:endParaRPr lang="it-IT" sz="2200" dirty="0" smtClean="0"/>
          </a:p>
          <a:p>
            <a:r>
              <a:rPr lang="it-IT" sz="2000" dirty="0" smtClean="0"/>
              <a:t>riunire in un’unica struttura le amministrazioni impegnate e competenti in materia di promozione turistica</a:t>
            </a:r>
          </a:p>
          <a:p>
            <a:r>
              <a:rPr lang="it-IT" sz="2000" dirty="0" smtClean="0"/>
              <a:t>superare la frammentarietà degli interventi</a:t>
            </a:r>
          </a:p>
          <a:p>
            <a:r>
              <a:rPr lang="it-IT" sz="2000" dirty="0" smtClean="0"/>
              <a:t>costituire una “massa critica” in grado di far fronte ad una competizione a livello mondiale</a:t>
            </a:r>
          </a:p>
          <a:p>
            <a:r>
              <a:rPr lang="it-IT" sz="2000" dirty="0" smtClean="0"/>
              <a:t>raggiungere nuovi mercati</a:t>
            </a:r>
          </a:p>
          <a:p>
            <a:r>
              <a:rPr lang="it-IT" sz="2000" dirty="0" smtClean="0"/>
              <a:t>creare nuove opportunità per le imprese e per gli operatori della nostra regione</a:t>
            </a:r>
          </a:p>
          <a:p>
            <a:r>
              <a:rPr lang="it-IT" sz="2000" dirty="0" smtClean="0"/>
              <a:t>ottenere una maggiore efficacia dell’azione di promozione della capitale e dell’intero territorio regionale</a:t>
            </a:r>
          </a:p>
        </p:txBody>
      </p:sp>
      <p:sp>
        <p:nvSpPr>
          <p:cNvPr id="4" name="CasellaDiTesto 3"/>
          <p:cNvSpPr txBox="1"/>
          <p:nvPr/>
        </p:nvSpPr>
        <p:spPr>
          <a:xfrm>
            <a:off x="3921176" y="6276070"/>
            <a:ext cx="5357850" cy="369332"/>
          </a:xfrm>
          <a:prstGeom prst="rect">
            <a:avLst/>
          </a:prstGeom>
          <a:noFill/>
        </p:spPr>
        <p:txBody>
          <a:bodyPr wrap="square" rtlCol="0">
            <a:spAutoFit/>
          </a:bodyPr>
          <a:lstStyle/>
          <a:p>
            <a:r>
              <a:rPr lang="it-IT" dirty="0" smtClean="0"/>
              <a:t>		LA PROMOZIONE TURISTICA</a:t>
            </a:r>
            <a:endParaRPr lang="it-IT"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18016" y="804163"/>
            <a:ext cx="3143272" cy="461665"/>
          </a:xfrm>
          <a:prstGeom prst="rect">
            <a:avLst/>
          </a:prstGeom>
          <a:noFill/>
        </p:spPr>
        <p:txBody>
          <a:bodyPr wrap="square" rtlCol="0">
            <a:spAutoFit/>
          </a:bodyPr>
          <a:lstStyle/>
          <a:p>
            <a:r>
              <a:rPr lang="it-IT" sz="2400" i="1" dirty="0" smtClean="0"/>
              <a:t>Piano di promozione</a:t>
            </a:r>
            <a:endParaRPr lang="it-IT" sz="2400" i="1" dirty="0"/>
          </a:p>
        </p:txBody>
      </p:sp>
      <p:sp>
        <p:nvSpPr>
          <p:cNvPr id="3" name="CasellaDiTesto 2"/>
          <p:cNvSpPr txBox="1"/>
          <p:nvPr/>
        </p:nvSpPr>
        <p:spPr>
          <a:xfrm>
            <a:off x="428596" y="1456687"/>
            <a:ext cx="8501122" cy="3600986"/>
          </a:xfrm>
          <a:prstGeom prst="rect">
            <a:avLst/>
          </a:prstGeom>
          <a:noFill/>
        </p:spPr>
        <p:txBody>
          <a:bodyPr wrap="square" rtlCol="0">
            <a:spAutoFit/>
          </a:bodyPr>
          <a:lstStyle/>
          <a:p>
            <a:pPr marL="457200" indent="-457200"/>
            <a:r>
              <a:rPr lang="it-IT" sz="2200" dirty="0" smtClean="0"/>
              <a:t>1) Finalità</a:t>
            </a:r>
          </a:p>
          <a:p>
            <a:pPr marL="457200" indent="-457200"/>
            <a:r>
              <a:rPr lang="it-IT" sz="2400" dirty="0" smtClean="0"/>
              <a:t> </a:t>
            </a:r>
          </a:p>
          <a:p>
            <a:pPr marL="271463" indent="-271463">
              <a:buFont typeface="Arial" pitchFamily="34" charset="0"/>
              <a:buChar char="•"/>
            </a:pPr>
            <a:r>
              <a:rPr lang="it-IT" sz="2000" dirty="0" smtClean="0"/>
              <a:t>consolidare i mercati esteri tradizionali (Stati Uniti d’America, Canada, paesi dell’Unione Europea, Giappone)</a:t>
            </a:r>
          </a:p>
          <a:p>
            <a:pPr marL="271463" indent="-271463">
              <a:buFont typeface="Arial" pitchFamily="34" charset="0"/>
              <a:buChar char="•"/>
            </a:pPr>
            <a:endParaRPr lang="it-IT" sz="2000" dirty="0" smtClean="0"/>
          </a:p>
          <a:p>
            <a:pPr marL="271463" indent="-271463">
              <a:buFont typeface="Arial" pitchFamily="34" charset="0"/>
              <a:buChar char="•"/>
            </a:pPr>
            <a:r>
              <a:rPr lang="it-IT" sz="2000" dirty="0" smtClean="0"/>
              <a:t>presidiare, anche in via sperimentale, i mercati emergenti e potenziali (Cina, India, Europa Orientale, America Latina)</a:t>
            </a:r>
          </a:p>
          <a:p>
            <a:pPr marL="271463" indent="-271463"/>
            <a:endParaRPr lang="it-IT" sz="2000" dirty="0" smtClean="0"/>
          </a:p>
          <a:p>
            <a:pPr marL="271463" indent="-271463">
              <a:buFont typeface="Arial" pitchFamily="34" charset="0"/>
              <a:buChar char="•"/>
            </a:pPr>
            <a:r>
              <a:rPr lang="it-IT" sz="2000" dirty="0" smtClean="0"/>
              <a:t>rafforzare le quote di mercato italiano che nell’attuale congiuntura possono rappresentare una componente fondamentale per la tenuta del turismo laziale.</a:t>
            </a:r>
          </a:p>
        </p:txBody>
      </p:sp>
      <p:sp>
        <p:nvSpPr>
          <p:cNvPr id="4" name="CasellaDiTesto 3"/>
          <p:cNvSpPr txBox="1"/>
          <p:nvPr/>
        </p:nvSpPr>
        <p:spPr>
          <a:xfrm>
            <a:off x="3921176" y="6276070"/>
            <a:ext cx="5357850" cy="369332"/>
          </a:xfrm>
          <a:prstGeom prst="rect">
            <a:avLst/>
          </a:prstGeom>
          <a:noFill/>
        </p:spPr>
        <p:txBody>
          <a:bodyPr wrap="square" rtlCol="0">
            <a:spAutoFit/>
          </a:bodyPr>
          <a:lstStyle/>
          <a:p>
            <a:r>
              <a:rPr lang="it-IT" dirty="0" smtClean="0"/>
              <a:t>		LA PROMOZIONE TURISTICA</a:t>
            </a:r>
            <a:endParaRPr lang="it-IT"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14282" y="1318339"/>
            <a:ext cx="8715436" cy="4154984"/>
          </a:xfrm>
          <a:prstGeom prst="rect">
            <a:avLst/>
          </a:prstGeom>
          <a:noFill/>
        </p:spPr>
        <p:txBody>
          <a:bodyPr wrap="square" rtlCol="0">
            <a:spAutoFit/>
          </a:bodyPr>
          <a:lstStyle/>
          <a:p>
            <a:r>
              <a:rPr lang="it-IT" sz="2400" dirty="0" smtClean="0"/>
              <a:t>2) Direttrici programmatiche</a:t>
            </a:r>
          </a:p>
          <a:p>
            <a:endParaRPr lang="it-IT" sz="2400" dirty="0" smtClean="0"/>
          </a:p>
          <a:p>
            <a:pPr marL="357188" indent="-357188">
              <a:buFont typeface="Arial" pitchFamily="34" charset="0"/>
              <a:buChar char="•"/>
            </a:pPr>
            <a:r>
              <a:rPr lang="it-IT" dirty="0" smtClean="0"/>
              <a:t>promozione delle destinazioni “Roma e Lazio” sui mercati tradizionali e con presenza consolidata (Italia, Nord America, Europa, Giappone)</a:t>
            </a:r>
          </a:p>
          <a:p>
            <a:pPr marL="357188" indent="-357188">
              <a:buFont typeface="Arial" pitchFamily="34" charset="0"/>
              <a:buChar char="•"/>
            </a:pPr>
            <a:endParaRPr lang="it-IT" dirty="0" smtClean="0"/>
          </a:p>
          <a:p>
            <a:pPr marL="357188" indent="-357188">
              <a:buFont typeface="Arial" pitchFamily="34" charset="0"/>
              <a:buChar char="•"/>
            </a:pPr>
            <a:r>
              <a:rPr lang="it-IT" dirty="0" smtClean="0"/>
              <a:t>promozione, in via principale, della destinazione Roma sui mercati emergenti e di ripresa turistica quali, tra gli altri India, Russia, Cina, Corea, Paesi del Golfo Arabico, America Latina e in particolare Brasile e Argentina</a:t>
            </a:r>
          </a:p>
          <a:p>
            <a:pPr marL="357188" indent="-357188">
              <a:buFont typeface="Arial" pitchFamily="34" charset="0"/>
              <a:buChar char="•"/>
            </a:pPr>
            <a:endParaRPr lang="it-IT" dirty="0" smtClean="0"/>
          </a:p>
          <a:p>
            <a:pPr marL="357188" indent="-357188">
              <a:buFont typeface="Arial" pitchFamily="34" charset="0"/>
              <a:buChar char="•"/>
            </a:pPr>
            <a:r>
              <a:rPr lang="it-IT" dirty="0" smtClean="0"/>
              <a:t>promozione, in via principale, della destinazione Lazio sul mercato domestico</a:t>
            </a:r>
          </a:p>
          <a:p>
            <a:pPr marL="357188" indent="-357188">
              <a:buFont typeface="Arial" pitchFamily="34" charset="0"/>
              <a:buChar char="•"/>
            </a:pPr>
            <a:endParaRPr lang="it-IT" dirty="0" smtClean="0"/>
          </a:p>
          <a:p>
            <a:pPr marL="357188" indent="-357188">
              <a:buFont typeface="Arial" pitchFamily="34" charset="0"/>
              <a:buChar char="•"/>
            </a:pPr>
            <a:r>
              <a:rPr lang="it-IT" dirty="0" smtClean="0"/>
              <a:t>promozione della destinazione Lazio sul mercato romano attraverso la valorizzazione delle manifestazioni tradizionali che si svolgono sul territorio regionale</a:t>
            </a:r>
          </a:p>
          <a:p>
            <a:pPr>
              <a:buFont typeface="Arial" pitchFamily="34" charset="0"/>
              <a:buChar char="•"/>
            </a:pPr>
            <a:endParaRPr lang="it-IT" dirty="0"/>
          </a:p>
        </p:txBody>
      </p:sp>
      <p:sp>
        <p:nvSpPr>
          <p:cNvPr id="3" name="CasellaDiTesto 2"/>
          <p:cNvSpPr txBox="1"/>
          <p:nvPr/>
        </p:nvSpPr>
        <p:spPr>
          <a:xfrm>
            <a:off x="3921176" y="6276070"/>
            <a:ext cx="5357850" cy="369332"/>
          </a:xfrm>
          <a:prstGeom prst="rect">
            <a:avLst/>
          </a:prstGeom>
          <a:noFill/>
        </p:spPr>
        <p:txBody>
          <a:bodyPr wrap="square" rtlCol="0">
            <a:spAutoFit/>
          </a:bodyPr>
          <a:lstStyle/>
          <a:p>
            <a:r>
              <a:rPr lang="it-IT" dirty="0" smtClean="0"/>
              <a:t>		LA PROMOZIONE TURISTICA</a:t>
            </a:r>
            <a:endParaRPr lang="it-IT"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57158" y="1214422"/>
            <a:ext cx="8715436" cy="3877985"/>
          </a:xfrm>
          <a:prstGeom prst="rect">
            <a:avLst/>
          </a:prstGeom>
          <a:noFill/>
        </p:spPr>
        <p:txBody>
          <a:bodyPr wrap="square" rtlCol="0">
            <a:spAutoFit/>
          </a:bodyPr>
          <a:lstStyle/>
          <a:p>
            <a:r>
              <a:rPr lang="it-IT" sz="2400" dirty="0" smtClean="0"/>
              <a:t>3) Modalità di intervento</a:t>
            </a:r>
          </a:p>
          <a:p>
            <a:endParaRPr lang="it-IT" sz="2400" dirty="0" smtClean="0"/>
          </a:p>
          <a:p>
            <a:pPr marL="271463" indent="-185738">
              <a:buFont typeface="Arial" pitchFamily="34" charset="0"/>
              <a:buChar char="•"/>
            </a:pPr>
            <a:r>
              <a:rPr lang="it-IT" dirty="0" smtClean="0"/>
              <a:t>partecipazione a fiere e borse di settore</a:t>
            </a:r>
          </a:p>
          <a:p>
            <a:pPr marL="271463" indent="-185738">
              <a:buFont typeface="Arial" pitchFamily="34" charset="0"/>
              <a:buChar char="•"/>
            </a:pPr>
            <a:endParaRPr lang="it-IT" dirty="0" smtClean="0"/>
          </a:p>
          <a:p>
            <a:pPr marL="271463" indent="-185738">
              <a:buFont typeface="Arial" pitchFamily="34" charset="0"/>
              <a:buChar char="•"/>
            </a:pPr>
            <a:r>
              <a:rPr lang="it-IT" dirty="0" smtClean="0"/>
              <a:t>presentazione all’estero delle destinazioni turistiche Roma e Lazio</a:t>
            </a:r>
          </a:p>
          <a:p>
            <a:pPr marL="271463" indent="-185738"/>
            <a:r>
              <a:rPr lang="it-IT" dirty="0" smtClean="0"/>
              <a:t> </a:t>
            </a:r>
          </a:p>
          <a:p>
            <a:pPr marL="271463" indent="-185738">
              <a:buFont typeface="Arial" pitchFamily="34" charset="0"/>
              <a:buChar char="•"/>
            </a:pPr>
            <a:r>
              <a:rPr lang="it-IT" dirty="0" smtClean="0"/>
              <a:t>incontri b2b tra gli operatori</a:t>
            </a:r>
          </a:p>
          <a:p>
            <a:pPr marL="271463" indent="-185738"/>
            <a:r>
              <a:rPr lang="it-IT" dirty="0" smtClean="0"/>
              <a:t> </a:t>
            </a:r>
          </a:p>
          <a:p>
            <a:pPr marL="271463" indent="-185738">
              <a:buFont typeface="Arial" pitchFamily="34" charset="0"/>
              <a:buChar char="•"/>
            </a:pPr>
            <a:r>
              <a:rPr lang="it-IT" dirty="0" smtClean="0"/>
              <a:t>educational per Tour Operator</a:t>
            </a:r>
          </a:p>
          <a:p>
            <a:pPr marL="271463" indent="-185738"/>
            <a:endParaRPr lang="it-IT" dirty="0" smtClean="0"/>
          </a:p>
          <a:p>
            <a:pPr marL="271463" indent="-185738">
              <a:buFont typeface="Arial" pitchFamily="34" charset="0"/>
              <a:buChar char="•"/>
            </a:pPr>
            <a:r>
              <a:rPr lang="it-IT" dirty="0" smtClean="0"/>
              <a:t>educational per rappresentanti dei media</a:t>
            </a:r>
          </a:p>
          <a:p>
            <a:pPr marL="271463" indent="-185738"/>
            <a:endParaRPr lang="it-IT" dirty="0" smtClean="0"/>
          </a:p>
          <a:p>
            <a:pPr marL="271463" indent="-185738">
              <a:buFont typeface="Arial" pitchFamily="34" charset="0"/>
              <a:buChar char="•"/>
            </a:pPr>
            <a:r>
              <a:rPr lang="it-IT" dirty="0" smtClean="0"/>
              <a:t>azioni sulla stampa estera</a:t>
            </a:r>
          </a:p>
        </p:txBody>
      </p:sp>
      <p:sp>
        <p:nvSpPr>
          <p:cNvPr id="3" name="CasellaDiTesto 2"/>
          <p:cNvSpPr txBox="1"/>
          <p:nvPr/>
        </p:nvSpPr>
        <p:spPr>
          <a:xfrm>
            <a:off x="3921176" y="6276070"/>
            <a:ext cx="5357850" cy="369332"/>
          </a:xfrm>
          <a:prstGeom prst="rect">
            <a:avLst/>
          </a:prstGeom>
          <a:noFill/>
        </p:spPr>
        <p:txBody>
          <a:bodyPr wrap="square" rtlCol="0">
            <a:spAutoFit/>
          </a:bodyPr>
          <a:lstStyle/>
          <a:p>
            <a:r>
              <a:rPr lang="it-IT" dirty="0" smtClean="0"/>
              <a:t>		LA PROMOZIONE TURISTICA</a:t>
            </a:r>
            <a:endParaRPr lang="it-IT"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o 3"/>
          <p:cNvGrpSpPr/>
          <p:nvPr/>
        </p:nvGrpSpPr>
        <p:grpSpPr>
          <a:xfrm>
            <a:off x="1643042" y="2013747"/>
            <a:ext cx="9215501" cy="642942"/>
            <a:chOff x="1000100" y="3107529"/>
            <a:chExt cx="7215238" cy="642942"/>
          </a:xfrm>
        </p:grpSpPr>
        <p:sp>
          <p:nvSpPr>
            <p:cNvPr id="2" name="Suono 1">
              <a:hlinkClick r:id="" action="ppaction://noaction" highlightClick="1">
                <a:snd r:embed="rId2" name="applause.wav"/>
              </a:hlinkClick>
            </p:cNvPr>
            <p:cNvSpPr/>
            <p:nvPr/>
          </p:nvSpPr>
          <p:spPr>
            <a:xfrm>
              <a:off x="1000100" y="3107529"/>
              <a:ext cx="857256" cy="642942"/>
            </a:xfrm>
            <a:prstGeom prst="actionButtonSound">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it-IT" dirty="0"/>
            </a:p>
          </p:txBody>
        </p:sp>
        <p:sp>
          <p:nvSpPr>
            <p:cNvPr id="3" name="Rettangolo 2"/>
            <p:cNvSpPr/>
            <p:nvPr/>
          </p:nvSpPr>
          <p:spPr>
            <a:xfrm>
              <a:off x="2143108" y="3167390"/>
              <a:ext cx="6072230" cy="523220"/>
            </a:xfrm>
            <a:prstGeom prst="rect">
              <a:avLst/>
            </a:prstGeom>
          </p:spPr>
          <p:txBody>
            <a:bodyPr wrap="square">
              <a:spAutoFit/>
            </a:bodyPr>
            <a:lstStyle/>
            <a:p>
              <a:r>
                <a:rPr lang="it-IT" sz="2800" i="1" dirty="0" smtClean="0">
                  <a:solidFill>
                    <a:srgbClr val="000000"/>
                  </a:solidFill>
                  <a:ea typeface="Tahoma" pitchFamily="34" charset="0"/>
                  <a:cs typeface="Tahoma" pitchFamily="34" charset="0"/>
                </a:rPr>
                <a:t>LA COMUNICAZIONE</a:t>
              </a:r>
              <a:endParaRPr lang="it-IT" sz="2800" i="1" dirty="0"/>
            </a:p>
          </p:txBody>
        </p:sp>
      </p:gr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501668" y="1047924"/>
            <a:ext cx="3070200" cy="3354765"/>
          </a:xfrm>
          <a:prstGeom prst="rect">
            <a:avLst/>
          </a:prstGeom>
          <a:noFill/>
        </p:spPr>
        <p:txBody>
          <a:bodyPr wrap="square" rtlCol="0">
            <a:spAutoFit/>
          </a:bodyPr>
          <a:lstStyle/>
          <a:p>
            <a:r>
              <a:rPr lang="it-IT" sz="2800" i="1" dirty="0" smtClean="0"/>
              <a:t>Strumenti</a:t>
            </a:r>
          </a:p>
          <a:p>
            <a:endParaRPr lang="it-IT" sz="2400" dirty="0" smtClean="0"/>
          </a:p>
          <a:p>
            <a:pPr marL="271463" indent="-185738">
              <a:buFont typeface="Arial" pitchFamily="34" charset="0"/>
              <a:buChar char="•"/>
            </a:pPr>
            <a:r>
              <a:rPr lang="it-IT" sz="2000" dirty="0" smtClean="0"/>
              <a:t>Internet</a:t>
            </a:r>
          </a:p>
          <a:p>
            <a:pPr marL="271463" indent="-185738">
              <a:buFont typeface="Arial" pitchFamily="34" charset="0"/>
              <a:buChar char="•"/>
            </a:pPr>
            <a:endParaRPr lang="it-IT" sz="2000" dirty="0" smtClean="0"/>
          </a:p>
          <a:p>
            <a:pPr marL="271463" indent="-185738">
              <a:buFont typeface="Arial" pitchFamily="34" charset="0"/>
              <a:buChar char="•"/>
            </a:pPr>
            <a:r>
              <a:rPr lang="it-IT" sz="2000" dirty="0" smtClean="0"/>
              <a:t>Advertising</a:t>
            </a:r>
          </a:p>
          <a:p>
            <a:pPr marL="271463" indent="-185738">
              <a:buFont typeface="Arial" pitchFamily="34" charset="0"/>
              <a:buChar char="•"/>
            </a:pPr>
            <a:endParaRPr lang="it-IT" sz="2000" dirty="0" smtClean="0"/>
          </a:p>
          <a:p>
            <a:pPr marL="271463" indent="-185738">
              <a:buFont typeface="Arial" pitchFamily="34" charset="0"/>
              <a:buChar char="•"/>
            </a:pPr>
            <a:r>
              <a:rPr lang="it-IT" sz="2000" dirty="0" smtClean="0"/>
              <a:t>Materiale promozionale</a:t>
            </a:r>
          </a:p>
          <a:p>
            <a:pPr marL="271463" indent="-185738">
              <a:buFont typeface="Arial" pitchFamily="34" charset="0"/>
              <a:buChar char="•"/>
            </a:pPr>
            <a:endParaRPr lang="it-IT" sz="2000" dirty="0" smtClean="0"/>
          </a:p>
          <a:p>
            <a:pPr marL="271463" indent="-185738">
              <a:buFont typeface="Arial" pitchFamily="34" charset="0"/>
              <a:buChar char="•"/>
            </a:pPr>
            <a:r>
              <a:rPr lang="it-IT" sz="2000" dirty="0" smtClean="0"/>
              <a:t>Ufficio stampa</a:t>
            </a:r>
          </a:p>
          <a:p>
            <a:pPr marL="271463" indent="-185738">
              <a:buFont typeface="Arial" pitchFamily="34" charset="0"/>
              <a:buChar char="•"/>
            </a:pPr>
            <a:endParaRPr lang="it-IT" sz="2000" dirty="0" smtClean="0"/>
          </a:p>
        </p:txBody>
      </p:sp>
      <p:sp>
        <p:nvSpPr>
          <p:cNvPr id="4" name="CasellaDiTesto 3"/>
          <p:cNvSpPr txBox="1"/>
          <p:nvPr/>
        </p:nvSpPr>
        <p:spPr>
          <a:xfrm>
            <a:off x="4286248" y="1880034"/>
            <a:ext cx="3286148" cy="1938992"/>
          </a:xfrm>
          <a:prstGeom prst="rect">
            <a:avLst/>
          </a:prstGeom>
          <a:noFill/>
        </p:spPr>
        <p:txBody>
          <a:bodyPr wrap="square" rtlCol="0">
            <a:spAutoFit/>
          </a:bodyPr>
          <a:lstStyle/>
          <a:p>
            <a:pPr marL="271463" indent="-185738">
              <a:buFont typeface="Arial" pitchFamily="34" charset="0"/>
              <a:buChar char="•"/>
            </a:pPr>
            <a:r>
              <a:rPr lang="it-IT" sz="2000" dirty="0" smtClean="0"/>
              <a:t>Packaging</a:t>
            </a:r>
          </a:p>
          <a:p>
            <a:pPr marL="271463" indent="-185738">
              <a:buFont typeface="Arial" pitchFamily="34" charset="0"/>
              <a:buChar char="•"/>
            </a:pPr>
            <a:endParaRPr lang="it-IT" sz="2000" dirty="0" smtClean="0"/>
          </a:p>
          <a:p>
            <a:pPr marL="271463" indent="-185738">
              <a:buFont typeface="Arial" pitchFamily="34" charset="0"/>
              <a:buChar char="•"/>
            </a:pPr>
            <a:r>
              <a:rPr lang="it-IT" sz="2000" dirty="0" smtClean="0"/>
              <a:t>Gadgets</a:t>
            </a:r>
          </a:p>
          <a:p>
            <a:pPr marL="271463" indent="-185738">
              <a:buFont typeface="Arial" pitchFamily="34" charset="0"/>
              <a:buChar char="•"/>
            </a:pPr>
            <a:endParaRPr lang="it-IT" sz="2000" dirty="0" smtClean="0"/>
          </a:p>
          <a:p>
            <a:pPr marL="271463" indent="-185738">
              <a:buFont typeface="Arial" pitchFamily="34" charset="0"/>
              <a:buChar char="•"/>
            </a:pPr>
            <a:r>
              <a:rPr lang="it-IT" sz="2000" dirty="0" smtClean="0"/>
              <a:t>Cartellonistica statica</a:t>
            </a:r>
          </a:p>
          <a:p>
            <a:endParaRPr lang="it-IT" sz="2000" dirty="0"/>
          </a:p>
        </p:txBody>
      </p:sp>
      <p:sp>
        <p:nvSpPr>
          <p:cNvPr id="5" name="CasellaDiTesto 4"/>
          <p:cNvSpPr txBox="1"/>
          <p:nvPr/>
        </p:nvSpPr>
        <p:spPr>
          <a:xfrm>
            <a:off x="6555240" y="6276070"/>
            <a:ext cx="2222460" cy="369332"/>
          </a:xfrm>
          <a:prstGeom prst="rect">
            <a:avLst/>
          </a:prstGeom>
          <a:noFill/>
        </p:spPr>
        <p:txBody>
          <a:bodyPr wrap="square" rtlCol="0">
            <a:spAutoFit/>
          </a:bodyPr>
          <a:lstStyle/>
          <a:p>
            <a:r>
              <a:rPr lang="it-IT" dirty="0" smtClean="0"/>
              <a:t>LA COMUNICAZIONE</a:t>
            </a:r>
            <a:endParaRPr lang="it-IT"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130045" y="2096224"/>
            <a:ext cx="6929486" cy="523220"/>
          </a:xfrm>
          <a:prstGeom prst="rect">
            <a:avLst/>
          </a:prstGeom>
        </p:spPr>
        <p:txBody>
          <a:bodyPr wrap="square">
            <a:spAutoFit/>
          </a:bodyPr>
          <a:lstStyle/>
          <a:p>
            <a:r>
              <a:rPr lang="it-IT" sz="2800" i="1" dirty="0" smtClean="0">
                <a:solidFill>
                  <a:srgbClr val="000000"/>
                </a:solidFill>
                <a:ea typeface="Tahoma" pitchFamily="34" charset="0"/>
                <a:cs typeface="Tahoma" pitchFamily="34" charset="0"/>
              </a:rPr>
              <a:t>IL MONITORAGGIO DEI FLUSSI TURISTICI</a:t>
            </a:r>
            <a:endParaRPr lang="it-IT" sz="2800" i="1" dirty="0"/>
          </a:p>
        </p:txBody>
      </p:sp>
      <p:sp>
        <p:nvSpPr>
          <p:cNvPr id="3" name="Pagina iniziale 2">
            <a:hlinkClick r:id="" action="ppaction://hlinkshowjump?jump=firstslide" highlightClick="1"/>
          </p:cNvPr>
          <p:cNvSpPr/>
          <p:nvPr/>
        </p:nvSpPr>
        <p:spPr>
          <a:xfrm>
            <a:off x="987037" y="2107801"/>
            <a:ext cx="857256" cy="500066"/>
          </a:xfrm>
          <a:prstGeom prst="actionButtonHome">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it-IT"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500034" y="2008445"/>
            <a:ext cx="8358246" cy="3643338"/>
          </a:xfrm>
          <a:prstGeom prst="rect">
            <a:avLst/>
          </a:prstGeom>
        </p:spPr>
        <p:txBody>
          <a:bodyPr vert="horz" lIns="91440" tIns="45720" rIns="91440" bIns="45720" rtlCol="0">
            <a:normAutofit/>
          </a:bodyPr>
          <a:lstStyle/>
          <a:p>
            <a:r>
              <a:rPr lang="it-IT" sz="2000" dirty="0" smtClean="0"/>
              <a:t>La legge regionale del 6 agosto 2007, n. 13 istituisce l’Osservatorio regionale del turismo al fine di “monitorare il settore turistico attraverso l’acquisizione, la gestione e la diffusione delle informazioni e dei dati statistici relativi al flusso tra domanda e offerta turistica regionale, presso l’assessorato regionale competente in materia di turismo”.</a:t>
            </a:r>
          </a:p>
          <a:p>
            <a:r>
              <a:rPr lang="it-IT" sz="2000" dirty="0" smtClean="0"/>
              <a:t>L’Osservatorio ha sede presso l’Agenzia.</a:t>
            </a:r>
          </a:p>
        </p:txBody>
      </p:sp>
      <p:sp>
        <p:nvSpPr>
          <p:cNvPr id="3" name="CasellaDiTesto 2"/>
          <p:cNvSpPr txBox="1"/>
          <p:nvPr/>
        </p:nvSpPr>
        <p:spPr>
          <a:xfrm>
            <a:off x="571472" y="1285860"/>
            <a:ext cx="2214578" cy="523220"/>
          </a:xfrm>
          <a:prstGeom prst="rect">
            <a:avLst/>
          </a:prstGeom>
          <a:noFill/>
        </p:spPr>
        <p:txBody>
          <a:bodyPr wrap="square" rtlCol="0">
            <a:spAutoFit/>
          </a:bodyPr>
          <a:lstStyle/>
          <a:p>
            <a:r>
              <a:rPr lang="it-IT" sz="2800" i="1" dirty="0" smtClean="0"/>
              <a:t>L’Osservatorio</a:t>
            </a:r>
            <a:endParaRPr lang="it-IT" sz="2800" i="1" dirty="0"/>
          </a:p>
        </p:txBody>
      </p:sp>
      <p:sp>
        <p:nvSpPr>
          <p:cNvPr id="4" name="CasellaDiTesto 3"/>
          <p:cNvSpPr txBox="1"/>
          <p:nvPr/>
        </p:nvSpPr>
        <p:spPr>
          <a:xfrm>
            <a:off x="4617224" y="6276070"/>
            <a:ext cx="4079848" cy="369332"/>
          </a:xfrm>
          <a:prstGeom prst="rect">
            <a:avLst/>
          </a:prstGeom>
          <a:noFill/>
        </p:spPr>
        <p:txBody>
          <a:bodyPr wrap="square" rtlCol="0">
            <a:spAutoFit/>
          </a:bodyPr>
          <a:lstStyle/>
          <a:p>
            <a:r>
              <a:rPr lang="it-IT" dirty="0" smtClean="0"/>
              <a:t>IL MONITORAGGIO DEI FLUSSI TURISTICI</a:t>
            </a:r>
            <a:endParaRPr lang="it-IT"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428596" y="1285860"/>
            <a:ext cx="8143932" cy="500066"/>
          </a:xfrm>
          <a:prstGeom prst="rect">
            <a:avLst/>
          </a:prstGeom>
        </p:spPr>
        <p:txBody>
          <a:bodyPr vert="horz" lIns="91440" tIns="45720" rIns="91440" bIns="45720" rtlCol="0">
            <a:normAutofit/>
          </a:bodyPr>
          <a:lstStyle/>
          <a:p>
            <a:pPr marL="0" marR="0" lvl="1" indent="0"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2400" b="0" u="none" strike="noStrike" kern="1200" cap="none" spc="0" normalizeH="0" baseline="0" noProof="0" dirty="0" smtClean="0">
                <a:ln>
                  <a:noFill/>
                </a:ln>
                <a:solidFill>
                  <a:schemeClr val="tx1"/>
                </a:solidFill>
                <a:effectLst/>
                <a:uLnTx/>
                <a:uFillTx/>
                <a:latin typeface="+mn-lt"/>
                <a:ea typeface="+mn-ea"/>
                <a:cs typeface="+mn-cs"/>
              </a:rPr>
              <a:t>Le </a:t>
            </a:r>
            <a:r>
              <a:rPr lang="it-IT" sz="2400" dirty="0" smtClean="0"/>
              <a:t>funzioni dell’Osservatorio</a:t>
            </a:r>
            <a:endParaRPr kumimoji="0" lang="it-IT" sz="2400" b="0" u="none" strike="noStrike" kern="1200" cap="none" spc="0" normalizeH="0" baseline="0" noProof="0" dirty="0">
              <a:ln>
                <a:noFill/>
              </a:ln>
              <a:solidFill>
                <a:schemeClr val="tx1"/>
              </a:solidFill>
              <a:effectLst/>
              <a:uLnTx/>
              <a:uFillTx/>
              <a:latin typeface="+mn-lt"/>
              <a:ea typeface="+mn-ea"/>
              <a:cs typeface="+mn-cs"/>
            </a:endParaRPr>
          </a:p>
        </p:txBody>
      </p:sp>
      <p:sp>
        <p:nvSpPr>
          <p:cNvPr id="3" name="CasellaDiTesto 2"/>
          <p:cNvSpPr txBox="1"/>
          <p:nvPr/>
        </p:nvSpPr>
        <p:spPr>
          <a:xfrm>
            <a:off x="857224" y="2071678"/>
            <a:ext cx="7572428" cy="2246769"/>
          </a:xfrm>
          <a:prstGeom prst="rect">
            <a:avLst/>
          </a:prstGeom>
          <a:noFill/>
        </p:spPr>
        <p:txBody>
          <a:bodyPr wrap="square" rtlCol="0">
            <a:spAutoFit/>
          </a:bodyPr>
          <a:lstStyle/>
          <a:p>
            <a:pPr>
              <a:buFont typeface="Arial" pitchFamily="34" charset="0"/>
              <a:buChar char="•"/>
            </a:pPr>
            <a:r>
              <a:rPr lang="it-IT" sz="2000" dirty="0" smtClean="0"/>
              <a:t>  la </a:t>
            </a:r>
            <a:r>
              <a:rPr lang="it-IT" sz="2000" b="1" dirty="0" smtClean="0"/>
              <a:t>raccolta dei dati</a:t>
            </a:r>
            <a:r>
              <a:rPr lang="it-IT" sz="2000" dirty="0" smtClean="0"/>
              <a:t> delle strutture ricettive per la rilevazione dei flussi turistici</a:t>
            </a:r>
          </a:p>
          <a:p>
            <a:pPr>
              <a:buFont typeface="Arial" pitchFamily="34" charset="0"/>
              <a:buChar char="•"/>
            </a:pPr>
            <a:endParaRPr lang="it-IT" sz="2000" dirty="0" smtClean="0"/>
          </a:p>
          <a:p>
            <a:pPr lvl="0">
              <a:buFont typeface="Arial" pitchFamily="34" charset="0"/>
              <a:buChar char="•"/>
            </a:pPr>
            <a:r>
              <a:rPr lang="it-IT" sz="2000" dirty="0" smtClean="0"/>
              <a:t>  la costituzione di </a:t>
            </a:r>
            <a:r>
              <a:rPr lang="it-IT" sz="2000" b="1" dirty="0" smtClean="0"/>
              <a:t>banche dati tematiche</a:t>
            </a:r>
          </a:p>
          <a:p>
            <a:pPr lvl="0">
              <a:buFont typeface="Arial" pitchFamily="34" charset="0"/>
              <a:buChar char="•"/>
            </a:pPr>
            <a:endParaRPr lang="it-IT" sz="2000" dirty="0" smtClean="0"/>
          </a:p>
          <a:p>
            <a:pPr lvl="0">
              <a:buFont typeface="Arial" pitchFamily="34" charset="0"/>
              <a:buChar char="•"/>
            </a:pPr>
            <a:r>
              <a:rPr lang="it-IT" sz="2000" dirty="0" smtClean="0"/>
              <a:t>  la </a:t>
            </a:r>
            <a:r>
              <a:rPr lang="it-IT" sz="2000" b="1" dirty="0" smtClean="0"/>
              <a:t>realizzazione di studi e ricerche</a:t>
            </a:r>
            <a:r>
              <a:rPr lang="it-IT" sz="2000" dirty="0" smtClean="0"/>
              <a:t> sui temi più rilevanti riguardanti le dinamiche del fenomeno turistico</a:t>
            </a:r>
            <a:endParaRPr lang="it-IT" sz="2000" dirty="0"/>
          </a:p>
        </p:txBody>
      </p:sp>
      <p:sp>
        <p:nvSpPr>
          <p:cNvPr id="4" name="CasellaDiTesto 3"/>
          <p:cNvSpPr txBox="1"/>
          <p:nvPr/>
        </p:nvSpPr>
        <p:spPr>
          <a:xfrm>
            <a:off x="4617224" y="6276070"/>
            <a:ext cx="4079848" cy="369332"/>
          </a:xfrm>
          <a:prstGeom prst="rect">
            <a:avLst/>
          </a:prstGeom>
          <a:noFill/>
        </p:spPr>
        <p:txBody>
          <a:bodyPr wrap="square" rtlCol="0">
            <a:spAutoFit/>
          </a:bodyPr>
          <a:lstStyle/>
          <a:p>
            <a:r>
              <a:rPr lang="it-IT" dirty="0" smtClean="0"/>
              <a:t>IL MONITORAGGIO DEI FLUSSI TURISTICI</a:t>
            </a:r>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428596" y="1574144"/>
            <a:ext cx="8229600" cy="2643206"/>
          </a:xfrm>
          <a:prstGeom prst="rect">
            <a:avLst/>
          </a:prstGeom>
        </p:spPr>
        <p:txBody>
          <a:bodyPr>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b="0" i="0" u="none" strike="noStrike" kern="1200" cap="none" spc="0" normalizeH="0" baseline="0" noProof="0" dirty="0" smtClean="0">
                <a:ln>
                  <a:noFill/>
                </a:ln>
                <a:solidFill>
                  <a:schemeClr val="tx1"/>
                </a:solidFill>
                <a:effectLst/>
                <a:uLnTx/>
                <a:uFillTx/>
                <a:latin typeface="+mn-lt"/>
                <a:ea typeface="+mn-ea"/>
                <a:cs typeface="+mn-cs"/>
              </a:rPr>
              <a:t>ANALISI DELLA DOMANDA</a:t>
            </a:r>
          </a:p>
          <a:p>
            <a:pPr marL="342900" marR="0" lvl="0" indent="14288"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b="0" i="0" u="none" strike="noStrike" kern="1200" cap="none" spc="0" normalizeH="0" baseline="0" noProof="0" dirty="0" smtClean="0">
                <a:ln>
                  <a:noFill/>
                </a:ln>
                <a:solidFill>
                  <a:schemeClr val="tx1"/>
                </a:solidFill>
                <a:effectLst/>
                <a:uLnTx/>
                <a:uFillTx/>
                <a:latin typeface="+mn-lt"/>
                <a:ea typeface="+mn-ea"/>
                <a:cs typeface="+mn-cs"/>
              </a:rPr>
              <a:t>Arrivi e presenze di italiani e stranieri nelle strutture ricettive alberghiere e complementari i termini di:</a:t>
            </a:r>
          </a:p>
          <a:p>
            <a:pPr marL="1528763"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it-IT" b="0" i="0" u="none" strike="noStrike" kern="1200" cap="none" spc="0" normalizeH="0" baseline="0" noProof="0" dirty="0" smtClean="0">
                <a:ln>
                  <a:noFill/>
                </a:ln>
                <a:solidFill>
                  <a:schemeClr val="tx1"/>
                </a:solidFill>
                <a:effectLst/>
                <a:uLnTx/>
                <a:uFillTx/>
                <a:latin typeface="+mn-lt"/>
                <a:ea typeface="+mn-ea"/>
                <a:cs typeface="+mn-cs"/>
              </a:rPr>
              <a:t> stagionalità dei flussi</a:t>
            </a:r>
          </a:p>
          <a:p>
            <a:pPr marL="1528763"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it-IT" b="0" i="0" u="none" strike="noStrike" kern="1200" cap="none" spc="0" normalizeH="0" baseline="0" noProof="0" dirty="0" smtClean="0">
                <a:ln>
                  <a:noFill/>
                </a:ln>
                <a:solidFill>
                  <a:schemeClr val="tx1"/>
                </a:solidFill>
                <a:effectLst/>
                <a:uLnTx/>
                <a:uFillTx/>
                <a:latin typeface="+mn-lt"/>
                <a:ea typeface="+mn-ea"/>
                <a:cs typeface="+mn-cs"/>
              </a:rPr>
              <a:t> tipologie</a:t>
            </a:r>
          </a:p>
          <a:p>
            <a:pPr marL="1528763"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it-IT" b="0" i="0" u="none" strike="noStrike" kern="1200" cap="none" spc="0" normalizeH="0" baseline="0" noProof="0" dirty="0" smtClean="0">
                <a:ln>
                  <a:noFill/>
                </a:ln>
                <a:solidFill>
                  <a:schemeClr val="tx1"/>
                </a:solidFill>
                <a:effectLst/>
                <a:uLnTx/>
                <a:uFillTx/>
                <a:latin typeface="+mn-lt"/>
                <a:ea typeface="+mn-ea"/>
                <a:cs typeface="+mn-cs"/>
              </a:rPr>
              <a:t> mete dei flussi</a:t>
            </a:r>
          </a:p>
          <a:p>
            <a:pPr marL="1528763" marR="0" lvl="2"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it-IT" b="0" i="0" u="none" strike="noStrike" kern="1200" cap="none" spc="0" normalizeH="0" baseline="0" noProof="0" dirty="0" smtClean="0">
                <a:ln>
                  <a:noFill/>
                </a:ln>
                <a:solidFill>
                  <a:schemeClr val="tx1"/>
                </a:solidFill>
                <a:effectLst/>
                <a:uLnTx/>
                <a:uFillTx/>
                <a:latin typeface="+mn-lt"/>
                <a:ea typeface="+mn-ea"/>
                <a:cs typeface="+mn-cs"/>
              </a:rPr>
              <a:t> provenienza</a:t>
            </a:r>
          </a:p>
          <a:p>
            <a:pPr marL="1528763" marR="0" lvl="0" indent="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it-IT" b="0" i="0" u="none" strike="noStrike" kern="1200" cap="none" spc="0" normalizeH="0" baseline="0" noProof="0" dirty="0" smtClean="0">
                <a:ln>
                  <a:noFill/>
                </a:ln>
                <a:solidFill>
                  <a:schemeClr val="tx1"/>
                </a:solidFill>
                <a:effectLst/>
                <a:uLnTx/>
                <a:uFillTx/>
                <a:latin typeface="+mn-lt"/>
                <a:ea typeface="+mn-ea"/>
                <a:cs typeface="+mn-cs"/>
              </a:rPr>
              <a:t> motivazioni</a:t>
            </a:r>
            <a:endParaRPr lang="it-IT" dirty="0" smtClean="0"/>
          </a:p>
          <a:p>
            <a:pPr marL="1528763" marR="0" lvl="0" indent="0" algn="l" defTabSz="914400" rtl="0" eaLnBrk="1" fontAlgn="auto" latinLnBrk="0" hangingPunct="1">
              <a:lnSpc>
                <a:spcPct val="100000"/>
              </a:lnSpc>
              <a:spcBef>
                <a:spcPts val="0"/>
              </a:spcBef>
              <a:spcAft>
                <a:spcPts val="0"/>
              </a:spcAft>
              <a:buClrTx/>
              <a:buSzTx/>
              <a:buFont typeface="Wingdings" pitchFamily="2" charset="2"/>
              <a:buChar char="§"/>
              <a:tabLst/>
              <a:defRPr/>
            </a:pPr>
            <a:endParaRPr kumimoji="0" lang="it-IT" sz="2000" b="0" i="0" u="none" strike="noStrike" kern="1200" cap="none" spc="0" normalizeH="0" baseline="0" noProof="0" dirty="0" smtClean="0">
              <a:ln>
                <a:noFill/>
              </a:ln>
              <a:solidFill>
                <a:schemeClr val="tx1"/>
              </a:solidFill>
              <a:effectLst/>
              <a:uLnTx/>
              <a:uFillTx/>
              <a:latin typeface="+mn-lt"/>
              <a:ea typeface="+mn-ea"/>
              <a:cs typeface="+mn-cs"/>
            </a:endParaRPr>
          </a:p>
          <a:p>
            <a:pPr marL="1528763" marR="0" lvl="0" indent="0" algn="l" defTabSz="914400" rtl="0" eaLnBrk="1" fontAlgn="auto" latinLnBrk="0" hangingPunct="1">
              <a:lnSpc>
                <a:spcPct val="100000"/>
              </a:lnSpc>
              <a:spcBef>
                <a:spcPts val="0"/>
              </a:spcBef>
              <a:spcAft>
                <a:spcPts val="0"/>
              </a:spcAft>
              <a:buClrTx/>
              <a:buSzTx/>
              <a:tabLst/>
              <a:defRPr/>
            </a:pPr>
            <a:endParaRPr kumimoji="0" lang="it-IT"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Rettangolo 2"/>
          <p:cNvSpPr/>
          <p:nvPr/>
        </p:nvSpPr>
        <p:spPr>
          <a:xfrm>
            <a:off x="478982" y="4258607"/>
            <a:ext cx="4572000" cy="1477328"/>
          </a:xfrm>
          <a:prstGeom prst="rect">
            <a:avLst/>
          </a:prstGeom>
        </p:spPr>
        <p:txBody>
          <a:bodyPr>
            <a:spAutoFit/>
          </a:bodyPr>
          <a:lstStyle/>
          <a:p>
            <a:pPr marL="514350" indent="-514350"/>
            <a:r>
              <a:rPr lang="it-IT" dirty="0" smtClean="0"/>
              <a:t>ANALISI DELL’OFFERTA</a:t>
            </a:r>
          </a:p>
          <a:p>
            <a:pPr marL="1528763" indent="14288">
              <a:buFont typeface="Arial" pitchFamily="34" charset="0"/>
              <a:buChar char="•"/>
            </a:pPr>
            <a:r>
              <a:rPr lang="it-IT" dirty="0" smtClean="0"/>
              <a:t> ricettivo alberghiero</a:t>
            </a:r>
          </a:p>
          <a:p>
            <a:pPr marL="1528763" indent="14288">
              <a:buFont typeface="Arial" pitchFamily="34" charset="0"/>
              <a:buChar char="•"/>
            </a:pPr>
            <a:r>
              <a:rPr lang="it-IT" dirty="0" smtClean="0"/>
              <a:t> ricettivo complementare</a:t>
            </a:r>
          </a:p>
          <a:p>
            <a:pPr marL="1528763" indent="14288">
              <a:buFont typeface="Arial" pitchFamily="34" charset="0"/>
              <a:buChar char="•"/>
            </a:pPr>
            <a:r>
              <a:rPr lang="it-IT" dirty="0" smtClean="0"/>
              <a:t> altre strutture e servizi al turismo</a:t>
            </a:r>
          </a:p>
        </p:txBody>
      </p:sp>
      <p:sp>
        <p:nvSpPr>
          <p:cNvPr id="4" name="CasellaDiTesto 3"/>
          <p:cNvSpPr txBox="1"/>
          <p:nvPr/>
        </p:nvSpPr>
        <p:spPr>
          <a:xfrm>
            <a:off x="472274" y="911824"/>
            <a:ext cx="4028288" cy="430887"/>
          </a:xfrm>
          <a:prstGeom prst="rect">
            <a:avLst/>
          </a:prstGeom>
          <a:noFill/>
        </p:spPr>
        <p:txBody>
          <a:bodyPr wrap="square" rtlCol="0">
            <a:spAutoFit/>
          </a:bodyPr>
          <a:lstStyle/>
          <a:p>
            <a:r>
              <a:rPr lang="it-IT" sz="2200" b="1" dirty="0" smtClean="0"/>
              <a:t>1) Raccolta dati / Banche dati</a:t>
            </a:r>
            <a:endParaRPr lang="it-IT" sz="2200" b="1" dirty="0"/>
          </a:p>
        </p:txBody>
      </p:sp>
      <p:sp>
        <p:nvSpPr>
          <p:cNvPr id="5" name="CasellaDiTesto 4"/>
          <p:cNvSpPr txBox="1"/>
          <p:nvPr/>
        </p:nvSpPr>
        <p:spPr>
          <a:xfrm>
            <a:off x="4617224" y="6276070"/>
            <a:ext cx="4079848" cy="369332"/>
          </a:xfrm>
          <a:prstGeom prst="rect">
            <a:avLst/>
          </a:prstGeom>
          <a:noFill/>
        </p:spPr>
        <p:txBody>
          <a:bodyPr wrap="square" rtlCol="0">
            <a:spAutoFit/>
          </a:bodyPr>
          <a:lstStyle/>
          <a:p>
            <a:r>
              <a:rPr lang="it-IT" dirty="0" smtClean="0"/>
              <a:t>IL MONITORAGGIO DEI FLUSSI TURISTICI</a:t>
            </a:r>
            <a:endParaRPr lang="it-IT"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571472" y="925402"/>
            <a:ext cx="3429024" cy="500066"/>
          </a:xfrm>
          <a:prstGeom prst="rect">
            <a:avLst/>
          </a:prstGeom>
        </p:spPr>
        <p:txBody>
          <a:bodyPr vert="horz" lIns="91440" tIns="45720" rIns="91440" bIns="45720" rtlCol="0">
            <a:normAutofit/>
          </a:bodyPr>
          <a:lstStyle/>
          <a:p>
            <a:pPr marL="0" lvl="1">
              <a:spcBef>
                <a:spcPct val="20000"/>
              </a:spcBef>
            </a:pPr>
            <a:r>
              <a:rPr lang="it-IT" sz="2200" b="1" dirty="0" smtClean="0"/>
              <a:t>2) Studi e ricerche</a:t>
            </a:r>
          </a:p>
          <a:p>
            <a:pPr marL="0" marR="0" lvl="1"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8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CasellaDiTesto 2"/>
          <p:cNvSpPr txBox="1"/>
          <p:nvPr/>
        </p:nvSpPr>
        <p:spPr>
          <a:xfrm>
            <a:off x="500034" y="1714488"/>
            <a:ext cx="8286808" cy="3477875"/>
          </a:xfrm>
          <a:prstGeom prst="rect">
            <a:avLst/>
          </a:prstGeom>
          <a:noFill/>
        </p:spPr>
        <p:txBody>
          <a:bodyPr wrap="square" rtlCol="0">
            <a:spAutoFit/>
          </a:bodyPr>
          <a:lstStyle/>
          <a:p>
            <a:pPr marL="357188" indent="-271463" algn="just">
              <a:buFont typeface="Arial" pitchFamily="34" charset="0"/>
              <a:buChar char="•"/>
            </a:pPr>
            <a:r>
              <a:rPr lang="it-IT" sz="2000" dirty="0" smtClean="0"/>
              <a:t>studi e analisi del mercato turistico globale, con particolare attenzione alle strategie attuate o in corso di esecuzione da parte dell’Unione Europea e dei vari Paesi competitori</a:t>
            </a:r>
          </a:p>
          <a:p>
            <a:pPr marL="357188" indent="-271463" algn="just"/>
            <a:endParaRPr lang="it-IT" sz="2000" dirty="0" smtClean="0"/>
          </a:p>
          <a:p>
            <a:pPr marL="357188" indent="-271463" algn="just">
              <a:buFont typeface="Arial" pitchFamily="34" charset="0"/>
              <a:buChar char="•"/>
            </a:pPr>
            <a:r>
              <a:rPr lang="it-IT" sz="2000" dirty="0" smtClean="0"/>
              <a:t> previsioni sugli orientamenti e i flussi turistici dai mercati tradizionali (tra cui Europa occidentale, USA, Giappone)</a:t>
            </a:r>
          </a:p>
          <a:p>
            <a:pPr marL="357188" indent="-271463" algn="just">
              <a:buFont typeface="Arial" pitchFamily="34" charset="0"/>
              <a:buChar char="•"/>
            </a:pPr>
            <a:endParaRPr lang="it-IT" sz="2000" dirty="0" smtClean="0"/>
          </a:p>
          <a:p>
            <a:pPr marL="357188" indent="-271463" algn="just">
              <a:buFont typeface="Arial" pitchFamily="34" charset="0"/>
              <a:buChar char="•"/>
            </a:pPr>
            <a:r>
              <a:rPr lang="it-IT" sz="2000" dirty="0" smtClean="0"/>
              <a:t> previsioni sugli orientamenti e i flussi turistici dai mercati emergenti (tra cui Cina, India, Europa orientale, Brasile, Medio Oriente, America Latina)</a:t>
            </a:r>
          </a:p>
          <a:p>
            <a:pPr marL="357188" indent="-271463" algn="just">
              <a:buFont typeface="Arial" pitchFamily="34" charset="0"/>
              <a:buChar char="•"/>
            </a:pPr>
            <a:endParaRPr lang="it-IT" sz="2000" dirty="0" smtClean="0"/>
          </a:p>
          <a:p>
            <a:pPr marL="357188" indent="-271463" algn="just">
              <a:buFont typeface="Arial" pitchFamily="34" charset="0"/>
              <a:buChar char="•"/>
            </a:pPr>
            <a:r>
              <a:rPr lang="it-IT" sz="2000" dirty="0" smtClean="0"/>
              <a:t>dinamiche del mercato della domanda online</a:t>
            </a:r>
          </a:p>
        </p:txBody>
      </p:sp>
      <p:sp>
        <p:nvSpPr>
          <p:cNvPr id="4" name="CasellaDiTesto 3"/>
          <p:cNvSpPr txBox="1"/>
          <p:nvPr/>
        </p:nvSpPr>
        <p:spPr>
          <a:xfrm>
            <a:off x="4617224" y="6276070"/>
            <a:ext cx="4079848" cy="369332"/>
          </a:xfrm>
          <a:prstGeom prst="rect">
            <a:avLst/>
          </a:prstGeom>
          <a:noFill/>
        </p:spPr>
        <p:txBody>
          <a:bodyPr wrap="square" rtlCol="0">
            <a:spAutoFit/>
          </a:bodyPr>
          <a:lstStyle/>
          <a:p>
            <a:r>
              <a:rPr lang="it-IT" dirty="0" smtClean="0"/>
              <a:t>IL MONITORAGGIO DEI FLUSSI TURISTICI</a:t>
            </a:r>
            <a:endParaRPr lang="it-IT"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500034" y="1542883"/>
            <a:ext cx="8429684" cy="3785652"/>
          </a:xfrm>
          <a:prstGeom prst="rect">
            <a:avLst/>
          </a:prstGeom>
          <a:noFill/>
        </p:spPr>
        <p:txBody>
          <a:bodyPr wrap="square" rtlCol="0">
            <a:spAutoFit/>
          </a:bodyPr>
          <a:lstStyle/>
          <a:p>
            <a:pPr marL="357188" lvl="0" indent="-357188" algn="just">
              <a:buFont typeface="Arial" pitchFamily="34" charset="0"/>
              <a:buChar char="•"/>
            </a:pPr>
            <a:r>
              <a:rPr lang="it-IT" sz="2000" b="1" dirty="0" smtClean="0"/>
              <a:t>Centro di elaborazione dati: </a:t>
            </a:r>
            <a:r>
              <a:rPr lang="it-IT" sz="2000" dirty="0" smtClean="0"/>
              <a:t>per il monitoraggio dei fondamentali indicatori turistici e per l'elaborazione della banca dati</a:t>
            </a:r>
          </a:p>
          <a:p>
            <a:pPr marL="357188" lvl="0" indent="-357188" algn="just">
              <a:buFont typeface="Arial" pitchFamily="34" charset="0"/>
              <a:buChar char="•"/>
            </a:pPr>
            <a:endParaRPr lang="it-IT" sz="2000" dirty="0" smtClean="0"/>
          </a:p>
          <a:p>
            <a:pPr marL="357188" lvl="0" indent="-357188" algn="just">
              <a:buFont typeface="Arial" pitchFamily="34" charset="0"/>
              <a:buChar char="•"/>
            </a:pPr>
            <a:r>
              <a:rPr lang="it-IT" sz="2000" b="1" dirty="0" smtClean="0"/>
              <a:t>Banca dati: </a:t>
            </a:r>
            <a:r>
              <a:rPr lang="it-IT" sz="2000" dirty="0" smtClean="0"/>
              <a:t>attività di coordinamento dei dati derivanti dalle varie fonti informative regionali e di livello nazionale e internazionale</a:t>
            </a:r>
          </a:p>
          <a:p>
            <a:pPr marL="357188" lvl="0" indent="-357188" algn="just">
              <a:buFont typeface="Arial" pitchFamily="34" charset="0"/>
              <a:buChar char="•"/>
            </a:pPr>
            <a:endParaRPr lang="it-IT" sz="2000" dirty="0" smtClean="0"/>
          </a:p>
          <a:p>
            <a:pPr marL="357188" lvl="0" indent="-357188" algn="just">
              <a:buFont typeface="Arial" pitchFamily="34" charset="0"/>
              <a:buChar char="•"/>
            </a:pPr>
            <a:r>
              <a:rPr lang="it-IT" sz="2000" b="1" dirty="0" smtClean="0"/>
              <a:t>Attività di studi e ricerche: </a:t>
            </a:r>
            <a:r>
              <a:rPr lang="it-IT" sz="2000" dirty="0" smtClean="0"/>
              <a:t>analisi e valutazione tecnica degli elementi conoscitivi riguardanti l'intero complesso delle attività di carattere statistico e di ricerca a livello nazionale e internazionale</a:t>
            </a:r>
          </a:p>
          <a:p>
            <a:pPr marL="357188" lvl="0" indent="-357188" algn="just"/>
            <a:r>
              <a:rPr lang="it-IT" sz="2000" dirty="0" smtClean="0"/>
              <a:t> </a:t>
            </a:r>
          </a:p>
          <a:p>
            <a:pPr marL="357188" lvl="0" indent="-357188" algn="just">
              <a:buFont typeface="Arial" pitchFamily="34" charset="0"/>
              <a:buChar char="•"/>
            </a:pPr>
            <a:r>
              <a:rPr lang="it-IT" sz="2000" b="1" dirty="0" smtClean="0"/>
              <a:t>Attività di editing: </a:t>
            </a:r>
            <a:r>
              <a:rPr lang="it-IT" sz="2000" dirty="0" smtClean="0"/>
              <a:t>elaborazione di note informative, report e documenti conoscitivi per la comunicazione esterna</a:t>
            </a:r>
            <a:endParaRPr lang="it-IT" sz="2000" dirty="0"/>
          </a:p>
        </p:txBody>
      </p:sp>
      <p:sp>
        <p:nvSpPr>
          <p:cNvPr id="3" name="Segnaposto contenuto 2"/>
          <p:cNvSpPr txBox="1">
            <a:spLocks/>
          </p:cNvSpPr>
          <p:nvPr/>
        </p:nvSpPr>
        <p:spPr>
          <a:xfrm>
            <a:off x="571472" y="885458"/>
            <a:ext cx="8143932" cy="500066"/>
          </a:xfrm>
          <a:prstGeom prst="rect">
            <a:avLst/>
          </a:prstGeom>
        </p:spPr>
        <p:txBody>
          <a:bodyPr vert="horz" lIns="91440" tIns="45720" rIns="91440" bIns="45720" rtlCol="0">
            <a:normAutofit/>
          </a:bodyPr>
          <a:lstStyle/>
          <a:p>
            <a:pPr marL="0" lvl="1">
              <a:spcBef>
                <a:spcPct val="20000"/>
              </a:spcBef>
            </a:pPr>
            <a:r>
              <a:rPr lang="it-IT" sz="2400" dirty="0" smtClean="0"/>
              <a:t>La struttura</a:t>
            </a:r>
            <a:endParaRPr kumimoji="0" lang="it-IT" sz="2400" b="0" strike="noStrike" kern="1200" cap="none" spc="0" normalizeH="0" baseline="0" noProof="0" dirty="0">
              <a:ln>
                <a:noFill/>
              </a:ln>
              <a:solidFill>
                <a:schemeClr val="tx1"/>
              </a:solidFill>
              <a:effectLst/>
              <a:uLnTx/>
              <a:uFillTx/>
              <a:latin typeface="+mn-lt"/>
              <a:ea typeface="+mn-ea"/>
              <a:cs typeface="+mn-cs"/>
            </a:endParaRPr>
          </a:p>
        </p:txBody>
      </p:sp>
      <p:sp>
        <p:nvSpPr>
          <p:cNvPr id="4" name="CasellaDiTesto 3"/>
          <p:cNvSpPr txBox="1"/>
          <p:nvPr/>
        </p:nvSpPr>
        <p:spPr>
          <a:xfrm>
            <a:off x="4617224" y="6276070"/>
            <a:ext cx="4079848" cy="369332"/>
          </a:xfrm>
          <a:prstGeom prst="rect">
            <a:avLst/>
          </a:prstGeom>
          <a:noFill/>
        </p:spPr>
        <p:txBody>
          <a:bodyPr wrap="square" rtlCol="0">
            <a:spAutoFit/>
          </a:bodyPr>
          <a:lstStyle/>
          <a:p>
            <a:r>
              <a:rPr lang="it-IT" dirty="0" smtClean="0"/>
              <a:t>IL MONITORAGGIO DEI FLUSSI TURISTICI</a:t>
            </a:r>
            <a:endParaRPr lang="it-IT"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571472" y="877874"/>
            <a:ext cx="8143932" cy="500066"/>
          </a:xfrm>
          <a:prstGeom prst="rect">
            <a:avLst/>
          </a:prstGeom>
        </p:spPr>
        <p:txBody>
          <a:bodyPr vert="horz" lIns="91440" tIns="45720" rIns="91440" bIns="45720" rtlCol="0">
            <a:normAutofit/>
          </a:bodyPr>
          <a:lstStyle/>
          <a:p>
            <a:pPr marL="0" lvl="1">
              <a:spcBef>
                <a:spcPct val="20000"/>
              </a:spcBef>
            </a:pPr>
            <a:r>
              <a:rPr lang="it-IT" sz="2400" noProof="0" dirty="0" smtClean="0"/>
              <a:t>Il prodotto e la diffusione</a:t>
            </a:r>
            <a:endParaRPr kumimoji="0" lang="it-IT" sz="2400" b="0" strike="noStrike" kern="1200" cap="none" spc="0" normalizeH="0" baseline="0" noProof="0" dirty="0">
              <a:ln>
                <a:noFill/>
              </a:ln>
              <a:solidFill>
                <a:schemeClr val="tx1"/>
              </a:solidFill>
              <a:effectLst/>
              <a:uLnTx/>
              <a:uFillTx/>
              <a:latin typeface="+mn-lt"/>
              <a:ea typeface="+mn-ea"/>
              <a:cs typeface="+mn-cs"/>
            </a:endParaRPr>
          </a:p>
        </p:txBody>
      </p:sp>
      <p:sp>
        <p:nvSpPr>
          <p:cNvPr id="3" name="Segnaposto contenuto 2"/>
          <p:cNvSpPr txBox="1">
            <a:spLocks/>
          </p:cNvSpPr>
          <p:nvPr/>
        </p:nvSpPr>
        <p:spPr>
          <a:xfrm>
            <a:off x="457200" y="1571616"/>
            <a:ext cx="8229600" cy="3983047"/>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000" b="1" i="0" u="none" strike="noStrike" kern="1200" cap="none" spc="0" normalizeH="0" baseline="0" noProof="0" dirty="0" smtClean="0">
                <a:ln>
                  <a:noFill/>
                </a:ln>
                <a:solidFill>
                  <a:schemeClr val="tx1"/>
                </a:solidFill>
                <a:effectLst/>
                <a:uLnTx/>
                <a:uFillTx/>
                <a:latin typeface="+mn-lt"/>
                <a:ea typeface="+mn-ea"/>
                <a:cs typeface="+mn-cs"/>
              </a:rPr>
              <a:t>Report periodici</a:t>
            </a:r>
            <a:r>
              <a:rPr kumimoji="0" lang="it-IT" sz="2000" b="0" i="0" u="none" strike="noStrike" kern="1200" cap="none" spc="0" normalizeH="0" baseline="0" noProof="0" dirty="0" smtClean="0">
                <a:ln>
                  <a:noFill/>
                </a:ln>
                <a:solidFill>
                  <a:schemeClr val="tx1"/>
                </a:solidFill>
                <a:effectLst/>
                <a:uLnTx/>
                <a:uFillTx/>
                <a:latin typeface="+mn-lt"/>
                <a:ea typeface="+mn-ea"/>
                <a:cs typeface="+mn-cs"/>
              </a:rPr>
              <a:t> relativi al comportamento (consuntivo) dei flussi turistici: arrivi, presenze, provenienze, tipologia della ricettività, permanenza, caratteristiche socioeconomiche (età, istruzione, reddito, professione)</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it-IT" sz="20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000" b="1" i="0" u="none" strike="noStrike" kern="1200" cap="none" spc="0" normalizeH="0" baseline="0" noProof="0" dirty="0" smtClean="0">
                <a:ln>
                  <a:noFill/>
                </a:ln>
                <a:solidFill>
                  <a:schemeClr val="tx1"/>
                </a:solidFill>
                <a:effectLst/>
                <a:uLnTx/>
                <a:uFillTx/>
                <a:latin typeface="+mn-lt"/>
                <a:ea typeface="+mn-ea"/>
                <a:cs typeface="+mn-cs"/>
              </a:rPr>
              <a:t>Report annuali</a:t>
            </a:r>
            <a:r>
              <a:rPr kumimoji="0" lang="it-IT" sz="2000" b="0" i="0" u="none" strike="noStrike" kern="1200" cap="none" spc="0" normalizeH="0" baseline="0" noProof="0" dirty="0" smtClean="0">
                <a:ln>
                  <a:noFill/>
                </a:ln>
                <a:solidFill>
                  <a:schemeClr val="tx1"/>
                </a:solidFill>
                <a:effectLst/>
                <a:uLnTx/>
                <a:uFillTx/>
                <a:latin typeface="+mn-lt"/>
                <a:ea typeface="+mn-ea"/>
                <a:cs typeface="+mn-cs"/>
              </a:rPr>
              <a:t>: consuntivo e previsione a breve (1 anno) e medio termine (tendenze)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it-IT"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000" b="1" i="0" u="none" strike="noStrike" kern="1200" cap="none" spc="0" normalizeH="0" baseline="0" noProof="0" dirty="0" smtClean="0">
                <a:ln>
                  <a:noFill/>
                </a:ln>
                <a:solidFill>
                  <a:schemeClr val="tx1"/>
                </a:solidFill>
                <a:effectLst/>
                <a:uLnTx/>
                <a:uFillTx/>
                <a:latin typeface="+mn-lt"/>
                <a:ea typeface="+mn-ea"/>
                <a:cs typeface="+mn-cs"/>
              </a:rPr>
              <a:t>Approfondimenti tematici</a:t>
            </a:r>
            <a:r>
              <a:rPr kumimoji="0" lang="it-IT" sz="2000" b="0" i="0" u="none" strike="noStrike" kern="1200" cap="none" spc="0" normalizeH="0" baseline="0" noProof="0" dirty="0" smtClean="0">
                <a:ln>
                  <a:noFill/>
                </a:ln>
                <a:solidFill>
                  <a:schemeClr val="tx1"/>
                </a:solidFill>
                <a:effectLst/>
                <a:uLnTx/>
                <a:uFillTx/>
                <a:latin typeface="+mn-lt"/>
                <a:ea typeface="+mn-ea"/>
                <a:cs typeface="+mn-cs"/>
              </a:rPr>
              <a:t> su esigenze specifiche</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it-IT" sz="2000" b="0" i="0" u="none" strike="noStrike" kern="1200" cap="none" spc="0" normalizeH="0" baseline="0" noProof="0" dirty="0" smtClean="0">
                <a:ln>
                  <a:noFill/>
                </a:ln>
                <a:solidFill>
                  <a:schemeClr val="tx1"/>
                </a:solidFill>
                <a:effectLst/>
                <a:uLnTx/>
                <a:uFillTx/>
                <a:latin typeface="+mn-lt"/>
                <a:ea typeface="+mn-ea"/>
                <a:cs typeface="+mn-cs"/>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000" b="1" i="0" u="none" strike="noStrike" kern="1200" cap="none" spc="0" normalizeH="0" baseline="0" noProof="0" dirty="0" smtClean="0">
                <a:ln>
                  <a:noFill/>
                </a:ln>
                <a:solidFill>
                  <a:schemeClr val="tx1"/>
                </a:solidFill>
                <a:effectLst/>
                <a:uLnTx/>
                <a:uFillTx/>
                <a:latin typeface="+mn-lt"/>
                <a:ea typeface="+mn-ea"/>
                <a:cs typeface="+mn-cs"/>
              </a:rPr>
              <a:t>Stime relative a settori d’interesse  </a:t>
            </a:r>
            <a:r>
              <a:rPr kumimoji="0" lang="it-IT" sz="2000" b="0" i="0" u="none" strike="noStrike" kern="1200" cap="none" spc="0" normalizeH="0" baseline="0" noProof="0" dirty="0" smtClean="0">
                <a:ln>
                  <a:noFill/>
                </a:ln>
                <a:solidFill>
                  <a:schemeClr val="tx1"/>
                </a:solidFill>
                <a:effectLst/>
                <a:uLnTx/>
                <a:uFillTx/>
                <a:latin typeface="+mn-lt"/>
                <a:ea typeface="+mn-ea"/>
                <a:cs typeface="+mn-cs"/>
              </a:rPr>
              <a:t>(visitatori culturali, religiosi...) </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q"/>
              <a:tabLst/>
              <a:defRPr/>
            </a:pPr>
            <a:endParaRPr kumimoji="0" lang="it-IT"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CasellaDiTesto 3"/>
          <p:cNvSpPr txBox="1"/>
          <p:nvPr/>
        </p:nvSpPr>
        <p:spPr>
          <a:xfrm>
            <a:off x="4617224" y="6276070"/>
            <a:ext cx="4079848" cy="369332"/>
          </a:xfrm>
          <a:prstGeom prst="rect">
            <a:avLst/>
          </a:prstGeom>
          <a:noFill/>
        </p:spPr>
        <p:txBody>
          <a:bodyPr wrap="square" rtlCol="0">
            <a:spAutoFit/>
          </a:bodyPr>
          <a:lstStyle/>
          <a:p>
            <a:r>
              <a:rPr lang="it-IT" dirty="0" smtClean="0"/>
              <a:t>IL MONITORAGGIO DEI FLUSSI TURISTICI</a:t>
            </a:r>
            <a:endParaRPr lang="it-IT"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2"/>
          <p:cNvSpPr txBox="1">
            <a:spLocks/>
          </p:cNvSpPr>
          <p:nvPr/>
        </p:nvSpPr>
        <p:spPr>
          <a:xfrm>
            <a:off x="500034" y="1840629"/>
            <a:ext cx="8229600" cy="2928958"/>
          </a:xfrm>
          <a:prstGeom prst="rect">
            <a:avLst/>
          </a:prstGeom>
        </p:spPr>
        <p:txBody>
          <a:bodyPr>
            <a:noAutofit/>
          </a:bodyPr>
          <a:lstStyle/>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2000" b="0" i="0" u="none" strike="noStrike" kern="1200" cap="none" spc="0" normalizeH="0" baseline="0" noProof="0" dirty="0" smtClean="0">
                <a:ln>
                  <a:noFill/>
                </a:ln>
                <a:solidFill>
                  <a:schemeClr val="tx1"/>
                </a:solidFill>
                <a:effectLst/>
                <a:uLnTx/>
                <a:uFillTx/>
                <a:latin typeface="+mn-lt"/>
                <a:ea typeface="+mn-ea"/>
                <a:cs typeface="+mn-cs"/>
              </a:rPr>
              <a:t>Una politica di promozione dell’offerta turistica incentrata su obiettivi e criteri nuovi:</a:t>
            </a:r>
          </a:p>
          <a:p>
            <a:pPr marL="628650" marR="0" lvl="0" indent="-271463"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000" b="0" i="0" u="none" strike="noStrike" kern="1200" cap="none" spc="0" normalizeH="0" baseline="0" noProof="0" dirty="0" smtClean="0">
                <a:ln>
                  <a:noFill/>
                </a:ln>
                <a:solidFill>
                  <a:schemeClr val="tx1"/>
                </a:solidFill>
                <a:effectLst/>
                <a:uLnTx/>
                <a:uFillTx/>
                <a:latin typeface="+mn-lt"/>
                <a:ea typeface="+mn-ea"/>
                <a:cs typeface="+mn-cs"/>
              </a:rPr>
              <a:t>ridefinizione dell’intervento di promozione di valenza istituzionale</a:t>
            </a:r>
          </a:p>
          <a:p>
            <a:pPr marL="628650" marR="0" lvl="0" indent="-271463"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000" b="0" i="0" u="none" strike="noStrike" kern="1200" cap="none" spc="0" normalizeH="0" baseline="0" noProof="0" dirty="0" smtClean="0">
                <a:ln>
                  <a:noFill/>
                </a:ln>
                <a:solidFill>
                  <a:schemeClr val="tx1"/>
                </a:solidFill>
                <a:effectLst/>
                <a:uLnTx/>
                <a:uFillTx/>
                <a:latin typeface="+mn-lt"/>
                <a:ea typeface="+mn-ea"/>
                <a:cs typeface="+mn-cs"/>
              </a:rPr>
              <a:t>centralità delle imprese e del prodotto turistico</a:t>
            </a:r>
          </a:p>
          <a:p>
            <a:pPr marL="628650" marR="0" lvl="0" indent="-271463"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000" b="0" i="0" u="none" strike="noStrike" kern="1200" cap="none" spc="0" normalizeH="0" baseline="0" noProof="0" dirty="0" smtClean="0">
                <a:ln>
                  <a:noFill/>
                </a:ln>
                <a:solidFill>
                  <a:schemeClr val="tx1"/>
                </a:solidFill>
                <a:effectLst/>
                <a:uLnTx/>
                <a:uFillTx/>
                <a:latin typeface="+mn-lt"/>
                <a:ea typeface="+mn-ea"/>
                <a:cs typeface="+mn-cs"/>
              </a:rPr>
              <a:t>incentivazione del processo di aggregazione degli operatori</a:t>
            </a:r>
          </a:p>
          <a:p>
            <a:pPr marL="628650" marR="0" lvl="0" indent="-271463"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it-IT" sz="2000" b="0" i="0" u="none" strike="noStrike" kern="1200" cap="none" spc="0" normalizeH="0" baseline="0" noProof="0" dirty="0" smtClean="0">
                <a:ln>
                  <a:noFill/>
                </a:ln>
                <a:solidFill>
                  <a:schemeClr val="tx1"/>
                </a:solidFill>
                <a:effectLst/>
                <a:uLnTx/>
                <a:uFillTx/>
                <a:latin typeface="+mn-lt"/>
                <a:ea typeface="+mn-ea"/>
                <a:cs typeface="+mn-cs"/>
              </a:rPr>
              <a:t>superamento della logica del puro e semplice associazionismo</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it-IT"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CasellaDiTesto 2"/>
          <p:cNvSpPr txBox="1"/>
          <p:nvPr/>
        </p:nvSpPr>
        <p:spPr>
          <a:xfrm>
            <a:off x="3643306" y="857232"/>
            <a:ext cx="1857388" cy="523220"/>
          </a:xfrm>
          <a:prstGeom prst="rect">
            <a:avLst/>
          </a:prstGeom>
          <a:noFill/>
        </p:spPr>
        <p:txBody>
          <a:bodyPr wrap="square" rtlCol="0">
            <a:spAutoFit/>
          </a:bodyPr>
          <a:lstStyle/>
          <a:p>
            <a:r>
              <a:rPr lang="it-IT" sz="2800" i="1" dirty="0" smtClean="0"/>
              <a:t>Conclusioni</a:t>
            </a:r>
            <a:endParaRPr lang="it-IT" sz="2800" i="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969</TotalTime>
  <Words>3351</Words>
  <Application>Microsoft Office PowerPoint</Application>
  <PresentationFormat>Presentazione su schermo (4:3)</PresentationFormat>
  <Paragraphs>482</Paragraphs>
  <Slides>55</Slides>
  <Notes>4</Notes>
  <HiddenSlides>0</HiddenSlides>
  <MMClips>0</MMClips>
  <ScaleCrop>false</ScaleCrop>
  <HeadingPairs>
    <vt:vector size="4" baseType="variant">
      <vt:variant>
        <vt:lpstr>Tema</vt:lpstr>
      </vt:variant>
      <vt:variant>
        <vt:i4>1</vt:i4>
      </vt:variant>
      <vt:variant>
        <vt:lpstr>Titoli diapositive</vt:lpstr>
      </vt:variant>
      <vt:variant>
        <vt:i4>55</vt:i4>
      </vt:variant>
    </vt:vector>
  </HeadingPairs>
  <TitlesOfParts>
    <vt:vector size="56" baseType="lpstr">
      <vt:lpstr>Tema di Office</vt:lpstr>
      <vt:lpstr>MASTER DI I LIVELLO “Promozione del territorio: Turismo e heritage” IV EDIZIONE 2008-2009</vt:lpstr>
      <vt:lpstr>Cosa si intende per turismo</vt:lpstr>
      <vt:lpstr>Definizioni</vt:lpstr>
      <vt:lpstr>Diapositiva 4</vt:lpstr>
      <vt:lpstr>Motivazione al viaggio</vt:lpstr>
      <vt:lpstr>Alcune declinazioni</vt:lpstr>
      <vt:lpstr>Il sistema turistico</vt:lpstr>
      <vt:lpstr>Diapositiva 8</vt:lpstr>
      <vt:lpstr>Diapositiva 9</vt:lpstr>
      <vt:lpstr>La normativa di settore</vt:lpstr>
      <vt:lpstr>Leggi Nazionali</vt:lpstr>
      <vt:lpstr>Leggi Regione Lazio</vt:lpstr>
      <vt:lpstr>Diapositiva 13</vt:lpstr>
      <vt:lpstr>Diapositiva 14</vt:lpstr>
      <vt:lpstr>Diapositiva 15</vt:lpstr>
      <vt:lpstr>Attrattive materiali e immateriali</vt:lpstr>
      <vt:lpstr>Le caratteristiche del prodotto turistico</vt:lpstr>
      <vt:lpstr>Diapositiva 18</vt:lpstr>
      <vt:lpstr>Organizzazione dell’offerta turistica</vt:lpstr>
      <vt:lpstr>Sistemi turistici locali (Legge Quadro 29/03/2001 n°135 ART. 5) </vt:lpstr>
      <vt:lpstr>  Club di prodotto  (Legge Regione Emilia Romagna n. 7 del marzo 2008) </vt:lpstr>
      <vt:lpstr>Pacchetti turistici  (D. Lgs 17 marzo 1995, n° 111, ART. 2)</vt:lpstr>
      <vt:lpstr>Roma e Lazio</vt:lpstr>
      <vt:lpstr>Il settore turistico</vt:lpstr>
      <vt:lpstr>L’offerta </vt:lpstr>
      <vt:lpstr>Diapositiva 26</vt:lpstr>
      <vt:lpstr>Il prodotto “Roma”</vt:lpstr>
      <vt:lpstr>La domanda</vt:lpstr>
      <vt:lpstr>Mercati Francofoni (Francia, Belgio)</vt:lpstr>
      <vt:lpstr>Diapositiva 30</vt:lpstr>
      <vt:lpstr>Diapositiva 31</vt:lpstr>
      <vt:lpstr>Diapositiva 32</vt:lpstr>
      <vt:lpstr>Come favorire l’incontro tra domanda e offerta?</vt:lpstr>
      <vt:lpstr>Diapositiva 34</vt:lpstr>
      <vt:lpstr>L’ENIT</vt:lpstr>
      <vt:lpstr>Compiti istituzionali </vt:lpstr>
      <vt:lpstr>Struttura organizzativa</vt:lpstr>
      <vt:lpstr>Direttrici programmatiche</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DI I° LIVELLO Promozione del territorio:“Turismo e heritage” IV EDIZIONE 2008-2009  SISTEMA E MERCATO DEL TURISMO: PRODUZIONE/OFFERTA E DOMANDA  Federica Alatri Presidente Agenzia Regionale per la Promozione Turistica di Roma e del Lazio Università Europea di Roma</dc:title>
  <dc:creator>Camilla</dc:creator>
  <cp:lastModifiedBy>annamaria.murzilli</cp:lastModifiedBy>
  <cp:revision>111</cp:revision>
  <dcterms:created xsi:type="dcterms:W3CDTF">2009-06-24T18:03:16Z</dcterms:created>
  <dcterms:modified xsi:type="dcterms:W3CDTF">2009-07-07T06:38:56Z</dcterms:modified>
</cp:coreProperties>
</file>