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9" r:id="rId5"/>
    <p:sldId id="262" r:id="rId6"/>
    <p:sldId id="260" r:id="rId7"/>
  </p:sldIdLst>
  <p:sldSz cx="9144000" cy="6858000" type="screen4x3"/>
  <p:notesSz cx="6797675" cy="99282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164" y="-83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66DB502-2F60-4FE0-A211-5ED1E0D15CC6}" type="datetimeFigureOut">
              <a:rPr lang="it-IT" smtClean="0"/>
              <a:pPr/>
              <a:t>14/09/2009</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915A9615-4ADA-4DDA-8FBD-2D9A4FECB985}" type="slidenum">
              <a:rPr lang="it-IT" smtClean="0"/>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66DB502-2F60-4FE0-A211-5ED1E0D15CC6}" type="datetimeFigureOut">
              <a:rPr lang="it-IT" smtClean="0"/>
              <a:pPr/>
              <a:t>14/09/2009</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915A9615-4ADA-4DDA-8FBD-2D9A4FECB985}" type="slidenum">
              <a:rPr lang="it-IT" smtClean="0"/>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66DB502-2F60-4FE0-A211-5ED1E0D15CC6}" type="datetimeFigureOut">
              <a:rPr lang="it-IT" smtClean="0"/>
              <a:pPr/>
              <a:t>14/09/2009</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915A9615-4ADA-4DDA-8FBD-2D9A4FECB985}" type="slidenum">
              <a:rPr lang="it-IT" smtClean="0"/>
              <a:pPr/>
              <a:t>‹N›</a:t>
            </a:fld>
            <a:endParaRPr lang="it-I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66DB502-2F60-4FE0-A211-5ED1E0D15CC6}" type="datetimeFigureOut">
              <a:rPr lang="it-IT" smtClean="0"/>
              <a:pPr/>
              <a:t>14/09/2009</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915A9615-4ADA-4DDA-8FBD-2D9A4FECB985}" type="slidenum">
              <a:rPr lang="it-IT" smtClean="0"/>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66DB502-2F60-4FE0-A211-5ED1E0D15CC6}" type="datetimeFigureOut">
              <a:rPr lang="it-IT" smtClean="0"/>
              <a:pPr/>
              <a:t>14/09/2009</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915A9615-4ADA-4DDA-8FBD-2D9A4FECB985}" type="slidenum">
              <a:rPr lang="it-IT" smtClean="0"/>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66DB502-2F60-4FE0-A211-5ED1E0D15CC6}" type="datetimeFigureOut">
              <a:rPr lang="it-IT" smtClean="0"/>
              <a:pPr/>
              <a:t>14/09/2009</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915A9615-4ADA-4DDA-8FBD-2D9A4FECB985}" type="slidenum">
              <a:rPr lang="it-IT" smtClean="0"/>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66DB502-2F60-4FE0-A211-5ED1E0D15CC6}" type="datetimeFigureOut">
              <a:rPr lang="it-IT" smtClean="0"/>
              <a:pPr/>
              <a:t>14/09/2009</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915A9615-4ADA-4DDA-8FBD-2D9A4FECB985}" type="slidenum">
              <a:rPr lang="it-IT" smtClean="0"/>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66DB502-2F60-4FE0-A211-5ED1E0D15CC6}" type="datetimeFigureOut">
              <a:rPr lang="it-IT" smtClean="0"/>
              <a:pPr/>
              <a:t>14/09/2009</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915A9615-4ADA-4DDA-8FBD-2D9A4FECB985}" type="slidenum">
              <a:rPr lang="it-IT" smtClean="0"/>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66DB502-2F60-4FE0-A211-5ED1E0D15CC6}" type="datetimeFigureOut">
              <a:rPr lang="it-IT" smtClean="0"/>
              <a:pPr/>
              <a:t>14/09/2009</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915A9615-4ADA-4DDA-8FBD-2D9A4FECB985}" type="slidenum">
              <a:rPr lang="it-IT" smtClean="0"/>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66DB502-2F60-4FE0-A211-5ED1E0D15CC6}" type="datetimeFigureOut">
              <a:rPr lang="it-IT" smtClean="0"/>
              <a:pPr/>
              <a:t>14/09/2009</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915A9615-4ADA-4DDA-8FBD-2D9A4FECB985}" type="slidenum">
              <a:rPr lang="it-IT" smtClean="0"/>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66DB502-2F60-4FE0-A211-5ED1E0D15CC6}" type="datetimeFigureOut">
              <a:rPr lang="it-IT" smtClean="0"/>
              <a:pPr/>
              <a:t>14/09/2009</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915A9615-4ADA-4DDA-8FBD-2D9A4FECB985}" type="slidenum">
              <a:rPr lang="it-IT" smtClean="0"/>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blip>
          <a:srcRect/>
          <a:stretch>
            <a:fillRect l="-6000" r="-6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DB502-2F60-4FE0-A211-5ED1E0D15CC6}" type="datetimeFigureOut">
              <a:rPr lang="it-IT" smtClean="0"/>
              <a:pPr/>
              <a:t>14/09/2009</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A9615-4ADA-4DDA-8FBD-2D9A4FECB985}"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9.tiff"/><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tif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6000" r="-6000"/>
          </a:stretch>
        </a:blipFill>
        <a:effectLst/>
      </p:bgPr>
    </p:bg>
    <p:spTree>
      <p:nvGrpSpPr>
        <p:cNvPr id="1" name=""/>
        <p:cNvGrpSpPr/>
        <p:nvPr/>
      </p:nvGrpSpPr>
      <p:grpSpPr>
        <a:xfrm>
          <a:off x="0" y="0"/>
          <a:ext cx="0" cy="0"/>
          <a:chOff x="0" y="0"/>
          <a:chExt cx="0" cy="0"/>
        </a:xfrm>
      </p:grpSpPr>
      <p:sp>
        <p:nvSpPr>
          <p:cNvPr id="4" name="CasellaDiTesto 3"/>
          <p:cNvSpPr txBox="1"/>
          <p:nvPr/>
        </p:nvSpPr>
        <p:spPr>
          <a:xfrm>
            <a:off x="1071538" y="957188"/>
            <a:ext cx="7000924" cy="430887"/>
          </a:xfrm>
          <a:prstGeom prst="rect">
            <a:avLst/>
          </a:prstGeom>
          <a:noFill/>
        </p:spPr>
        <p:txBody>
          <a:bodyPr wrap="square" rtlCol="0">
            <a:spAutoFit/>
          </a:bodyPr>
          <a:lstStyle/>
          <a:p>
            <a:pPr algn="ctr"/>
            <a:r>
              <a:rPr lang="it-IT" sz="2200" dirty="0" smtClean="0">
                <a:latin typeface="Adobe Caslon Pro Bold"/>
              </a:rPr>
              <a:t>FESTIVAL DELLA LETTERATURA DI VIAGGIO</a:t>
            </a:r>
            <a:endParaRPr lang="it-IT" sz="2200" dirty="0">
              <a:latin typeface="Adobe Caslon Pro Bold"/>
            </a:endParaRPr>
          </a:p>
        </p:txBody>
      </p:sp>
      <p:sp>
        <p:nvSpPr>
          <p:cNvPr id="5" name="CasellaDiTesto 4"/>
          <p:cNvSpPr txBox="1"/>
          <p:nvPr/>
        </p:nvSpPr>
        <p:spPr>
          <a:xfrm>
            <a:off x="2482439" y="1785926"/>
            <a:ext cx="4179123" cy="369332"/>
          </a:xfrm>
          <a:prstGeom prst="rect">
            <a:avLst/>
          </a:prstGeom>
          <a:noFill/>
        </p:spPr>
        <p:txBody>
          <a:bodyPr wrap="square" rtlCol="0">
            <a:spAutoFit/>
          </a:bodyPr>
          <a:lstStyle/>
          <a:p>
            <a:pPr algn="ctr"/>
            <a:r>
              <a:rPr lang="it-IT" i="1" dirty="0" smtClean="0">
                <a:latin typeface="Adobe Caslon Pro Bold"/>
              </a:rPr>
              <a:t>ROMA   24–27  SETTEMBRE 2009</a:t>
            </a:r>
            <a:endParaRPr lang="it-IT" i="1" dirty="0">
              <a:latin typeface="Adobe Caslon Pro Bold"/>
            </a:endParaRPr>
          </a:p>
        </p:txBody>
      </p:sp>
      <p:sp>
        <p:nvSpPr>
          <p:cNvPr id="6" name="CasellaDiTesto 5"/>
          <p:cNvSpPr txBox="1"/>
          <p:nvPr/>
        </p:nvSpPr>
        <p:spPr>
          <a:xfrm>
            <a:off x="428596" y="3497049"/>
            <a:ext cx="8286808" cy="646331"/>
          </a:xfrm>
          <a:prstGeom prst="rect">
            <a:avLst/>
          </a:prstGeom>
          <a:noFill/>
        </p:spPr>
        <p:txBody>
          <a:bodyPr wrap="square" rtlCol="0">
            <a:spAutoFit/>
          </a:bodyPr>
          <a:lstStyle/>
          <a:p>
            <a:pPr algn="ctr"/>
            <a:r>
              <a:rPr lang="it-IT" b="1" dirty="0" smtClean="0">
                <a:latin typeface="Adobe Garamond Pro" pitchFamily="18" charset="0"/>
              </a:rPr>
              <a:t>Federica Alatri</a:t>
            </a:r>
          </a:p>
          <a:p>
            <a:pPr algn="ctr"/>
            <a:r>
              <a:rPr lang="it-IT" b="1" dirty="0" smtClean="0">
                <a:latin typeface="Adobe Garamond Pro" pitchFamily="18" charset="0"/>
              </a:rPr>
              <a:t>Presidente dell’Agenzia Regionale per la Promozione turistica di </a:t>
            </a:r>
            <a:r>
              <a:rPr lang="it-IT" b="1" dirty="0">
                <a:latin typeface="Adobe Garamond Pro" pitchFamily="18" charset="0"/>
              </a:rPr>
              <a:t>R</a:t>
            </a:r>
            <a:r>
              <a:rPr lang="it-IT" b="1" dirty="0" smtClean="0">
                <a:latin typeface="Adobe Garamond Pro" pitchFamily="18" charset="0"/>
              </a:rPr>
              <a:t>oma e del </a:t>
            </a:r>
            <a:r>
              <a:rPr lang="it-IT" b="1" dirty="0">
                <a:latin typeface="Adobe Garamond Pro" pitchFamily="18" charset="0"/>
              </a:rPr>
              <a:t>L</a:t>
            </a:r>
            <a:r>
              <a:rPr lang="it-IT" b="1" dirty="0" smtClean="0">
                <a:latin typeface="Adobe Garamond Pro" pitchFamily="18" charset="0"/>
              </a:rPr>
              <a:t>azio</a:t>
            </a:r>
            <a:endParaRPr lang="it-IT" b="1" dirty="0">
              <a:latin typeface="Adobe Garamond Pro" pitchFamily="18" charset="0"/>
            </a:endParaRPr>
          </a:p>
        </p:txBody>
      </p:sp>
      <p:sp>
        <p:nvSpPr>
          <p:cNvPr id="7" name="CasellaDiTesto 6"/>
          <p:cNvSpPr txBox="1"/>
          <p:nvPr/>
        </p:nvSpPr>
        <p:spPr>
          <a:xfrm>
            <a:off x="1750199" y="2500306"/>
            <a:ext cx="5643602" cy="400110"/>
          </a:xfrm>
          <a:prstGeom prst="rect">
            <a:avLst/>
          </a:prstGeom>
          <a:noFill/>
        </p:spPr>
        <p:txBody>
          <a:bodyPr wrap="square" rtlCol="0">
            <a:spAutoFit/>
          </a:bodyPr>
          <a:lstStyle/>
          <a:p>
            <a:pPr algn="ctr"/>
            <a:r>
              <a:rPr lang="it-IT" sz="2000" dirty="0" smtClean="0">
                <a:latin typeface="Adobe Caslon Pro" pitchFamily="18" charset="0"/>
              </a:rPr>
              <a:t>CONFERENZA STAMPA</a:t>
            </a:r>
            <a:endParaRPr lang="it-IT" sz="2000" dirty="0">
              <a:latin typeface="Adobe Caslon Pro"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6000" r="-6000"/>
          </a:stretch>
        </a:blipFill>
        <a:effectLst/>
      </p:bgPr>
    </p:bg>
    <p:spTree>
      <p:nvGrpSpPr>
        <p:cNvPr id="1" name=""/>
        <p:cNvGrpSpPr/>
        <p:nvPr/>
      </p:nvGrpSpPr>
      <p:grpSpPr>
        <a:xfrm>
          <a:off x="0" y="0"/>
          <a:ext cx="0" cy="0"/>
          <a:chOff x="0" y="0"/>
          <a:chExt cx="0" cy="0"/>
        </a:xfrm>
      </p:grpSpPr>
      <p:sp>
        <p:nvSpPr>
          <p:cNvPr id="4097" name="Rectangle 1"/>
          <p:cNvSpPr>
            <a:spLocks noChangeArrowheads="1"/>
          </p:cNvSpPr>
          <p:nvPr/>
        </p:nvSpPr>
        <p:spPr bwMode="auto">
          <a:xfrm>
            <a:off x="107141" y="434794"/>
            <a:ext cx="8929718" cy="46782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Adobe Caslon Pro Bold" pitchFamily="18" charset="0"/>
                <a:ea typeface="Calibri" pitchFamily="34" charset="0"/>
                <a:cs typeface="Arial" pitchFamily="34" charset="0"/>
              </a:rPr>
              <a:t>Un viaggio tra le imprese,</a:t>
            </a:r>
            <a:r>
              <a:rPr kumimoji="0" lang="it-IT" sz="2000" b="1" i="0" u="none" strike="noStrike" cap="none" normalizeH="0" dirty="0" smtClean="0">
                <a:ln>
                  <a:noFill/>
                </a:ln>
                <a:solidFill>
                  <a:schemeClr val="tx1"/>
                </a:solidFill>
                <a:effectLst/>
                <a:latin typeface="Adobe Caslon Pro Bold" pitchFamily="18" charset="0"/>
                <a:ea typeface="Calibri" pitchFamily="34" charset="0"/>
                <a:cs typeface="Arial" pitchFamily="34" charset="0"/>
              </a:rPr>
              <a:t> </a:t>
            </a:r>
            <a:r>
              <a:rPr kumimoji="0" lang="it-IT" sz="2000" b="1" i="0" u="none" strike="noStrike" cap="none" normalizeH="0" baseline="0" dirty="0" smtClean="0">
                <a:ln>
                  <a:noFill/>
                </a:ln>
                <a:solidFill>
                  <a:schemeClr val="tx1"/>
                </a:solidFill>
                <a:effectLst/>
                <a:latin typeface="Adobe Caslon Pro Bold" pitchFamily="18" charset="0"/>
                <a:ea typeface="Calibri" pitchFamily="34" charset="0"/>
                <a:cs typeface="Arial" pitchFamily="34" charset="0"/>
              </a:rPr>
              <a:t>le tradizioni e la storia di Roma e del Lazio</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2000" b="1" i="0" u="none" strike="noStrike" cap="none" normalizeH="0" baseline="0" dirty="0" smtClean="0">
              <a:ln>
                <a:noFill/>
              </a:ln>
              <a:solidFill>
                <a:schemeClr val="tx1"/>
              </a:solidFill>
              <a:effectLst/>
              <a:latin typeface="Adobe Caslon Pro Bold" pitchFamily="18" charset="0"/>
              <a:ea typeface="Calibri" pitchFamily="34" charset="0"/>
              <a:cs typeface="Arial" pitchFamily="34" charset="0"/>
            </a:endParaRPr>
          </a:p>
          <a:p>
            <a:pPr algn="just"/>
            <a:r>
              <a:rPr lang="it-IT" sz="1600" dirty="0" smtClean="0">
                <a:latin typeface="Arial" pitchFamily="34" charset="0"/>
                <a:cs typeface="Arial" pitchFamily="34" charset="0"/>
              </a:rPr>
              <a:t>Promuovere la letteratura di viaggio e diffondere la cultura della scoperta attraverso una maratona ricca di appuntamenti, sostanziano un grande evento che l’</a:t>
            </a:r>
            <a:r>
              <a:rPr lang="it-IT" sz="1600" b="1" dirty="0" smtClean="0">
                <a:latin typeface="Arial" pitchFamily="34" charset="0"/>
                <a:cs typeface="Arial" pitchFamily="34" charset="0"/>
              </a:rPr>
              <a:t>Agenzia Regionale per la Promozione Turistica di Roma e del Lazio </a:t>
            </a:r>
            <a:r>
              <a:rPr lang="it-IT" sz="1600" dirty="0" smtClean="0">
                <a:latin typeface="Arial" pitchFamily="34" charset="0"/>
                <a:cs typeface="Arial" pitchFamily="34" charset="0"/>
              </a:rPr>
              <a:t>ha voluto promuovere per il suo alto valore culturale e per la funzione che la manifestazione potrà avere nel richiamare l’attenzione dell’opinione pubblica verso il nostro territorio.</a:t>
            </a:r>
          </a:p>
          <a:p>
            <a:pPr algn="just"/>
            <a:endParaRPr lang="it-IT" sz="1600" dirty="0" smtClean="0">
              <a:latin typeface="Arial" pitchFamily="34" charset="0"/>
              <a:cs typeface="Arial" pitchFamily="34" charset="0"/>
            </a:endParaRPr>
          </a:p>
          <a:p>
            <a:pPr algn="just"/>
            <a:r>
              <a:rPr lang="it-IT" sz="1600" dirty="0" smtClean="0">
                <a:latin typeface="Arial" pitchFamily="34" charset="0"/>
                <a:cs typeface="Arial" pitchFamily="34" charset="0"/>
              </a:rPr>
              <a:t>“Con il Festival della letteratura di viaggio cogliamo una straordinaria occasione per promuovere e valorizzare le bellezze del Lazio a partire da un eclettico programma di iniziative su cui si sviluppa questa </a:t>
            </a:r>
            <a:r>
              <a:rPr lang="it-IT" sz="1600" dirty="0" err="1" smtClean="0">
                <a:latin typeface="Arial" pitchFamily="34" charset="0"/>
                <a:cs typeface="Arial" pitchFamily="34" charset="0"/>
              </a:rPr>
              <a:t>manifestazione.Un</a:t>
            </a:r>
            <a:r>
              <a:rPr lang="it-IT" sz="1600" dirty="0" smtClean="0">
                <a:latin typeface="Arial" pitchFamily="34" charset="0"/>
                <a:cs typeface="Arial" pitchFamily="34" charset="0"/>
              </a:rPr>
              <a:t>’opportunità </a:t>
            </a:r>
            <a:r>
              <a:rPr lang="it-IT" sz="1600" dirty="0" smtClean="0">
                <a:latin typeface="Arial" pitchFamily="34" charset="0"/>
                <a:cs typeface="Arial" pitchFamily="34" charset="0"/>
              </a:rPr>
              <a:t>alla quale abbiamo affiancato una programmazione che ci consentirà l’organizzazione e la commercializzazione dei prodotti turistici legati a questo appuntamento di richiamo tanto da aumentare il grado di attrattività del territorio e creare così un contesto favorevole allo sviluppo del settore turistico privato. Ci rivolgiamo a una domanda di turismo italiana e straniera con un’offerta non solo di ospitalità ma anche di eventi e opportunità di visita, di fruizione dell’ambiente, di vivere un’esperienza legata al territorio e alle identità locali” sottolinea il </a:t>
            </a:r>
            <a:r>
              <a:rPr lang="it-IT" sz="1600" b="1" dirty="0" smtClean="0">
                <a:latin typeface="Arial" pitchFamily="34" charset="0"/>
                <a:cs typeface="Arial" pitchFamily="34" charset="0"/>
              </a:rPr>
              <a:t>presidente dell’ATLazio Federica Alatri</a:t>
            </a:r>
            <a:r>
              <a:rPr lang="it-IT" sz="1600" dirty="0" smtClean="0">
                <a:latin typeface="Arial" pitchFamily="34"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6000" r="-6000"/>
          </a:stretch>
        </a:blip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75365" y="662145"/>
            <a:ext cx="879327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Mostre fotografiche, proiezioni e dibattiti, performance musicali e teatrali per un calendario di iniziative costruito attorno alla centralit</a:t>
            </a:r>
            <a:r>
              <a:rPr kumimoji="0" lang="it-IT" sz="1600" b="0" i="0" u="none" strike="noStrike" cap="none" normalizeH="0" baseline="0" dirty="0" smtClean="0">
                <a:ln>
                  <a:noFill/>
                </a:ln>
                <a:solidFill>
                  <a:schemeClr val="tx1"/>
                </a:solidFill>
                <a:effectLst/>
                <a:latin typeface="Calibri"/>
                <a:ea typeface="Calibri" pitchFamily="34" charset="0"/>
                <a:cs typeface="Arial" pitchFamily="34" charset="0"/>
              </a:rPr>
              <a:t>à</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di </a:t>
            </a:r>
            <a:r>
              <a:rPr kumimoji="0" lang="it-IT"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viaggio</a:t>
            </a:r>
            <a:r>
              <a:rPr kumimoji="0" lang="it-IT"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Un viaggio tra le imprese del Lazio, nelle tradizioni e nella storia del nostro territorio. Promuovere Roma e il Lazio, infatti, significa far conoscere la regione presentando l</a:t>
            </a:r>
            <a:r>
              <a:rPr kumimoji="0" lang="it-IT"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autenticit</a:t>
            </a:r>
            <a:r>
              <a:rPr kumimoji="0" lang="it-IT" sz="1600" b="0" i="0" u="none" strike="noStrike" cap="none" normalizeH="0" baseline="0" dirty="0" smtClean="0">
                <a:ln>
                  <a:noFill/>
                </a:ln>
                <a:solidFill>
                  <a:schemeClr val="tx1"/>
                </a:solidFill>
                <a:effectLst/>
                <a:latin typeface="Calibri"/>
                <a:ea typeface="Calibri" pitchFamily="34" charset="0"/>
                <a:cs typeface="Arial" pitchFamily="34" charset="0"/>
              </a:rPr>
              <a:t>à</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dei luoghi e la vasta gamma dei servizi offerti dalle imprese attive nella regione per cui siamo famosi a livello internazionale. Dal Colosseo al Teatro dell</a:t>
            </a:r>
            <a:r>
              <a:rPr kumimoji="0" lang="it-IT"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Opera, dal Castello Odescalchi di Bracciano al Parco di Villa Gregoriana, dai borghi storici ai poli congressuali dell</a:t>
            </a:r>
            <a:r>
              <a:rPr kumimoji="0" lang="it-IT"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Eur, della Nuova Fiera di Roma e di Fiuggi: Roma e il Lazio sono uno straordinario contenitore storico, culturale e artistico nel panorama mondiale con le imprese simbolo della creativit</a:t>
            </a:r>
            <a:r>
              <a:rPr kumimoji="0" lang="it-IT" sz="1600" b="0" i="0" u="none" strike="noStrike" cap="none" normalizeH="0" baseline="0" dirty="0" smtClean="0">
                <a:ln>
                  <a:noFill/>
                </a:ln>
                <a:solidFill>
                  <a:schemeClr val="tx1"/>
                </a:solidFill>
                <a:effectLst/>
                <a:latin typeface="Calibri"/>
                <a:ea typeface="Calibri" pitchFamily="34" charset="0"/>
                <a:cs typeface="Arial" pitchFamily="34" charset="0"/>
              </a:rPr>
              <a:t>à</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e del gusto dell</a:t>
            </a:r>
            <a:r>
              <a:rPr kumimoji="0" lang="it-IT" sz="1600" b="0"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it-IT" sz="1600" b="0" i="1" u="none" strike="noStrike" cap="none" normalizeH="0" baseline="0" dirty="0" smtClean="0">
                <a:ln>
                  <a:noFill/>
                </a:ln>
                <a:solidFill>
                  <a:schemeClr val="tx1"/>
                </a:solidFill>
                <a:effectLst/>
                <a:latin typeface="Arial" pitchFamily="34" charset="0"/>
                <a:ea typeface="Calibri" pitchFamily="34" charset="0"/>
                <a:cs typeface="Arial" pitchFamily="34" charset="0"/>
              </a:rPr>
              <a:t>italian style</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Il mito e il fascino di Roma si uniscono alla tradizione del territorio con le sue manifestazioni folkloristiche che consentono di ripercorrere gli eventi storici che rappresentano una pietra miliare per la nostra cultura. Dalla rievocazione storica della battaglia di Lepanto di Sermoneta in provincia di Latina al Palio di Velluto di </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Leonessa in </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provincia di Rieti, dal percorso della memoria di San Giovanni Incarico </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in </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provincia di Frosinone al corteo rinascimentale di Bomarzo in provincia di Viterbo. Il fascino di Roma si unisce alla storia e alla tradizione della sua regione. Il Lazio </a:t>
            </a:r>
            <a:r>
              <a:rPr kumimoji="0" lang="it-IT" sz="1600" b="0" i="0" u="none" strike="noStrike" cap="none" normalizeH="0" baseline="0" dirty="0" smtClean="0">
                <a:ln>
                  <a:noFill/>
                </a:ln>
                <a:solidFill>
                  <a:schemeClr val="tx1"/>
                </a:solidFill>
                <a:effectLst/>
                <a:latin typeface="Calibri"/>
                <a:ea typeface="Calibri" pitchFamily="34" charset="0"/>
                <a:cs typeface="Arial" pitchFamily="34" charset="0"/>
              </a:rPr>
              <a:t>è</a:t>
            </a:r>
            <a:r>
              <a:rPr kumimoji="0" lang="it-IT"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questo.</a:t>
            </a:r>
            <a:endParaRPr kumimoji="0" lang="it-IT"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6000" r="-6000"/>
          </a:stretch>
        </a:blipFill>
        <a:effectLst/>
      </p:bgPr>
    </p:bg>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455892" y="547382"/>
          <a:ext cx="8215370" cy="5689215"/>
        </p:xfrm>
        <a:graphic>
          <a:graphicData uri="http://schemas.openxmlformats.org/drawingml/2006/table">
            <a:tbl>
              <a:tblPr/>
              <a:tblGrid>
                <a:gridCol w="1595472"/>
                <a:gridCol w="1452551"/>
                <a:gridCol w="5167347"/>
              </a:tblGrid>
              <a:tr h="365617">
                <a:tc>
                  <a:txBody>
                    <a:bodyPr/>
                    <a:lstStyle/>
                    <a:p>
                      <a:pPr algn="ctr">
                        <a:spcAft>
                          <a:spcPts val="0"/>
                        </a:spcAft>
                      </a:pPr>
                      <a:r>
                        <a:rPr lang="it-IT" sz="1200" b="1" dirty="0">
                          <a:latin typeface="Calibri"/>
                          <a:ea typeface="Times New Roman"/>
                          <a:cs typeface="Courier New"/>
                        </a:rPr>
                        <a:t>TOUR</a:t>
                      </a:r>
                      <a:endParaRPr lang="it-IT" sz="1200" dirty="0">
                        <a:latin typeface="Calibri"/>
                        <a:ea typeface="Calibri"/>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1200" b="1" dirty="0">
                          <a:latin typeface="Calibri"/>
                          <a:ea typeface="Times New Roman"/>
                          <a:cs typeface="Courier New"/>
                        </a:rPr>
                        <a:t>Territori interessati</a:t>
                      </a:r>
                      <a:endParaRPr lang="it-IT" sz="1200" dirty="0">
                        <a:latin typeface="Calibri"/>
                        <a:ea typeface="Calibri"/>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endParaRPr lang="it-IT" sz="1200" dirty="0">
                        <a:latin typeface="Calibri"/>
                        <a:ea typeface="Calibri"/>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279660">
                <a:tc>
                  <a:txBody>
                    <a:bodyPr/>
                    <a:lstStyle/>
                    <a:p>
                      <a:pPr algn="ctr">
                        <a:spcAft>
                          <a:spcPts val="0"/>
                        </a:spcAft>
                      </a:pPr>
                      <a:r>
                        <a:rPr lang="it-IT" sz="1200" u="sng" dirty="0">
                          <a:latin typeface="Calibri"/>
                          <a:ea typeface="Times New Roman"/>
                          <a:cs typeface="Courier New"/>
                        </a:rPr>
                        <a:t>1 Divine</a:t>
                      </a:r>
                      <a:endParaRPr lang="it-IT" sz="1200" dirty="0">
                        <a:latin typeface="Calibri"/>
                        <a:ea typeface="Calibri"/>
                        <a:cs typeface="Times New Roman"/>
                      </a:endParaRPr>
                    </a:p>
                    <a:p>
                      <a:pPr algn="ctr">
                        <a:spcAft>
                          <a:spcPts val="0"/>
                        </a:spcAft>
                      </a:pPr>
                      <a:r>
                        <a:rPr lang="it-IT" sz="1200" dirty="0">
                          <a:latin typeface="Calibri"/>
                          <a:ea typeface="Times New Roman"/>
                          <a:cs typeface="Courier New"/>
                        </a:rPr>
                        <a:t>Itinerari storico-religiosi</a:t>
                      </a:r>
                      <a:endParaRPr lang="it-IT" sz="1200" dirty="0">
                        <a:latin typeface="Calibri"/>
                        <a:ea typeface="Calibri"/>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1200" dirty="0">
                          <a:latin typeface="Calibri"/>
                          <a:ea typeface="Times New Roman"/>
                          <a:cs typeface="Courier New"/>
                        </a:rPr>
                        <a:t>province di Latina e Frosinone</a:t>
                      </a:r>
                      <a:endParaRPr lang="it-IT" sz="1200" dirty="0">
                        <a:latin typeface="Calibri"/>
                        <a:ea typeface="Calibri"/>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it-IT" sz="1200" b="1" dirty="0">
                          <a:latin typeface="Calibri"/>
                          <a:ea typeface="Times New Roman"/>
                          <a:cs typeface="Courier New"/>
                        </a:rPr>
                        <a:t>Tema</a:t>
                      </a:r>
                      <a:r>
                        <a:rPr lang="it-IT" sz="1200" dirty="0">
                          <a:latin typeface="Calibri"/>
                          <a:ea typeface="Times New Roman"/>
                          <a:cs typeface="Courier New"/>
                        </a:rPr>
                        <a:t>: Abbazie e monasteri </a:t>
                      </a:r>
                      <a:endParaRPr lang="it-IT" sz="1200" dirty="0">
                        <a:latin typeface="Calibri"/>
                        <a:ea typeface="Calibri"/>
                        <a:cs typeface="Times New Roman"/>
                      </a:endParaRPr>
                    </a:p>
                    <a:p>
                      <a:pPr algn="just">
                        <a:spcAft>
                          <a:spcPts val="0"/>
                        </a:spcAft>
                      </a:pPr>
                      <a:r>
                        <a:rPr lang="it-IT" sz="1200" b="1" dirty="0">
                          <a:latin typeface="Calibri"/>
                          <a:ea typeface="Times New Roman"/>
                          <a:cs typeface="Courier New"/>
                        </a:rPr>
                        <a:t>Tipologia</a:t>
                      </a:r>
                      <a:r>
                        <a:rPr lang="it-IT" sz="1200" dirty="0">
                          <a:latin typeface="Calibri"/>
                          <a:ea typeface="Times New Roman"/>
                          <a:cs typeface="Courier New"/>
                        </a:rPr>
                        <a:t>: tour di visita di Abbazie e monasteri (Fossanova a Priverno, Valvisciolo a Sermoneta, Montecassino) unito alla scoperta di alcune specialità enogastronomiche tipiche.</a:t>
                      </a:r>
                      <a:endParaRPr lang="it-IT" sz="1200" dirty="0">
                        <a:latin typeface="Calibri"/>
                        <a:ea typeface="Calibri"/>
                        <a:cs typeface="Times New Roman"/>
                      </a:endParaRPr>
                    </a:p>
                    <a:p>
                      <a:pPr algn="just">
                        <a:spcAft>
                          <a:spcPts val="0"/>
                        </a:spcAft>
                      </a:pPr>
                      <a:r>
                        <a:rPr lang="it-IT" sz="1200" b="1" dirty="0">
                          <a:latin typeface="Calibri"/>
                          <a:ea typeface="Times New Roman"/>
                          <a:cs typeface="Courier New"/>
                        </a:rPr>
                        <a:t>Segmento</a:t>
                      </a:r>
                      <a:r>
                        <a:rPr lang="it-IT" sz="1200" dirty="0">
                          <a:latin typeface="Calibri"/>
                          <a:ea typeface="Times New Roman"/>
                          <a:cs typeface="Courier New"/>
                        </a:rPr>
                        <a:t>: middle class, terza età, famiglie</a:t>
                      </a:r>
                      <a:endParaRPr lang="it-IT" sz="1200" dirty="0">
                        <a:latin typeface="Calibri"/>
                        <a:ea typeface="Calibri"/>
                        <a:cs typeface="Times New Roman"/>
                      </a:endParaRPr>
                    </a:p>
                    <a:p>
                      <a:pPr algn="just">
                        <a:spcAft>
                          <a:spcPts val="0"/>
                        </a:spcAft>
                      </a:pPr>
                      <a:r>
                        <a:rPr lang="it-IT" sz="1200" b="1" dirty="0">
                          <a:latin typeface="Calibri"/>
                          <a:ea typeface="Times New Roman"/>
                          <a:cs typeface="Courier New"/>
                        </a:rPr>
                        <a:t>Itinerario</a:t>
                      </a:r>
                      <a:r>
                        <a:rPr lang="it-IT" sz="1200" dirty="0">
                          <a:latin typeface="Calibri"/>
                          <a:ea typeface="Times New Roman"/>
                          <a:cs typeface="Courier New"/>
                        </a:rPr>
                        <a:t>: Roma, Fiuggi, Anagni, Piglio, Cassino, Gaeta, Priverno Fossanova, Sezze, Roma</a:t>
                      </a:r>
                      <a:endParaRPr lang="it-IT" sz="1200" dirty="0">
                        <a:latin typeface="Calibri"/>
                        <a:ea typeface="Calibri"/>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096851">
                <a:tc>
                  <a:txBody>
                    <a:bodyPr/>
                    <a:lstStyle/>
                    <a:p>
                      <a:pPr algn="ctr">
                        <a:spcAft>
                          <a:spcPts val="0"/>
                        </a:spcAft>
                      </a:pPr>
                      <a:r>
                        <a:rPr lang="it-IT" sz="1200" u="sng" dirty="0">
                          <a:latin typeface="Calibri"/>
                          <a:ea typeface="Times New Roman"/>
                          <a:cs typeface="Courier New"/>
                        </a:rPr>
                        <a:t>2 Divine </a:t>
                      </a:r>
                      <a:endParaRPr lang="it-IT" sz="1200" dirty="0">
                        <a:latin typeface="Calibri"/>
                        <a:ea typeface="Calibri"/>
                        <a:cs typeface="Times New Roman"/>
                      </a:endParaRPr>
                    </a:p>
                    <a:p>
                      <a:pPr algn="ctr">
                        <a:spcAft>
                          <a:spcPts val="0"/>
                        </a:spcAft>
                      </a:pPr>
                      <a:r>
                        <a:rPr lang="it-IT" sz="1200" dirty="0">
                          <a:latin typeface="Calibri"/>
                          <a:ea typeface="Times New Roman"/>
                          <a:cs typeface="Courier New"/>
                        </a:rPr>
                        <a:t>Itinerari storico-religiosi</a:t>
                      </a:r>
                      <a:endParaRPr lang="it-IT" sz="1200" dirty="0">
                        <a:latin typeface="Calibri"/>
                        <a:ea typeface="Calibri"/>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1200" dirty="0">
                          <a:latin typeface="Calibri"/>
                          <a:ea typeface="Times New Roman"/>
                          <a:cs typeface="Courier New"/>
                        </a:rPr>
                        <a:t>province di Roma e di Rieti</a:t>
                      </a:r>
                      <a:endParaRPr lang="it-IT" sz="1200" dirty="0">
                        <a:latin typeface="Calibri"/>
                        <a:ea typeface="Calibri"/>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it-IT" sz="1200" b="1" dirty="0">
                          <a:latin typeface="Calibri"/>
                          <a:ea typeface="Times New Roman"/>
                          <a:cs typeface="Courier New"/>
                        </a:rPr>
                        <a:t>Tema: </a:t>
                      </a:r>
                      <a:r>
                        <a:rPr lang="it-IT" sz="1200" dirty="0">
                          <a:latin typeface="Calibri"/>
                          <a:ea typeface="Times New Roman"/>
                          <a:cs typeface="Courier New"/>
                        </a:rPr>
                        <a:t>itinerario tra ville storiche, luoghi sacri e degustazioni di prodotti tipici</a:t>
                      </a:r>
                      <a:endParaRPr lang="it-IT" sz="1200" dirty="0">
                        <a:latin typeface="Calibri"/>
                        <a:ea typeface="Calibri"/>
                        <a:cs typeface="Times New Roman"/>
                      </a:endParaRPr>
                    </a:p>
                    <a:p>
                      <a:pPr algn="just">
                        <a:spcAft>
                          <a:spcPts val="0"/>
                        </a:spcAft>
                      </a:pPr>
                      <a:r>
                        <a:rPr lang="it-IT" sz="1200" b="1" dirty="0">
                          <a:latin typeface="Calibri"/>
                          <a:ea typeface="Times New Roman"/>
                          <a:cs typeface="Courier New"/>
                        </a:rPr>
                        <a:t>Tipologia: </a:t>
                      </a:r>
                      <a:r>
                        <a:rPr lang="it-IT" sz="1200" dirty="0">
                          <a:latin typeface="Calibri"/>
                          <a:ea typeface="Times New Roman"/>
                          <a:cs typeface="Courier New"/>
                        </a:rPr>
                        <a:t>tour basato sulla visita di luoghi storici e religiosi abbinati alla gastronomia</a:t>
                      </a:r>
                      <a:r>
                        <a:rPr lang="it-IT" sz="1200" b="1" dirty="0">
                          <a:latin typeface="Calibri"/>
                          <a:ea typeface="Times New Roman"/>
                          <a:cs typeface="Courier New"/>
                        </a:rPr>
                        <a:t> </a:t>
                      </a:r>
                      <a:endParaRPr lang="it-IT" sz="1200" dirty="0">
                        <a:latin typeface="Calibri"/>
                        <a:ea typeface="Calibri"/>
                        <a:cs typeface="Times New Roman"/>
                      </a:endParaRPr>
                    </a:p>
                    <a:p>
                      <a:pPr algn="just">
                        <a:spcAft>
                          <a:spcPts val="0"/>
                        </a:spcAft>
                      </a:pPr>
                      <a:r>
                        <a:rPr lang="it-IT" sz="1200" b="1" dirty="0">
                          <a:latin typeface="Calibri"/>
                          <a:ea typeface="Times New Roman"/>
                          <a:cs typeface="Courier New"/>
                        </a:rPr>
                        <a:t>Segmento: </a:t>
                      </a:r>
                      <a:r>
                        <a:rPr lang="it-IT" sz="1200" dirty="0">
                          <a:latin typeface="Calibri"/>
                          <a:ea typeface="Times New Roman"/>
                          <a:cs typeface="Courier New"/>
                        </a:rPr>
                        <a:t>middle class, terza età, famiglie</a:t>
                      </a:r>
                      <a:endParaRPr lang="it-IT" sz="1200" dirty="0">
                        <a:latin typeface="Calibri"/>
                        <a:ea typeface="Calibri"/>
                        <a:cs typeface="Times New Roman"/>
                      </a:endParaRPr>
                    </a:p>
                    <a:p>
                      <a:pPr algn="just">
                        <a:spcAft>
                          <a:spcPts val="0"/>
                        </a:spcAft>
                      </a:pPr>
                      <a:r>
                        <a:rPr lang="it-IT" sz="1200" b="1" dirty="0">
                          <a:latin typeface="Calibri"/>
                          <a:ea typeface="Times New Roman"/>
                          <a:cs typeface="Courier New"/>
                        </a:rPr>
                        <a:t>Itinerario</a:t>
                      </a:r>
                      <a:r>
                        <a:rPr lang="it-IT" sz="1200" dirty="0">
                          <a:latin typeface="Calibri"/>
                          <a:ea typeface="Times New Roman"/>
                          <a:cs typeface="Courier New"/>
                        </a:rPr>
                        <a:t>: Roma, Tivoli, Frascati, Rieti, Cassino, Greccio, Roma</a:t>
                      </a:r>
                      <a:endParaRPr lang="it-IT" sz="1200" dirty="0">
                        <a:latin typeface="Calibri"/>
                        <a:ea typeface="Calibri"/>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914043">
                <a:tc>
                  <a:txBody>
                    <a:bodyPr/>
                    <a:lstStyle/>
                    <a:p>
                      <a:pPr algn="ctr">
                        <a:spcAft>
                          <a:spcPts val="0"/>
                        </a:spcAft>
                      </a:pPr>
                      <a:r>
                        <a:rPr lang="en-US" sz="1200" u="sng" dirty="0">
                          <a:latin typeface="Calibri"/>
                          <a:ea typeface="Times New Roman"/>
                          <a:cs typeface="Courier New"/>
                        </a:rPr>
                        <a:t>3 Wellness 1</a:t>
                      </a:r>
                      <a:endParaRPr lang="it-IT" sz="1200" dirty="0">
                        <a:latin typeface="Calibri"/>
                        <a:ea typeface="Calibri"/>
                        <a:cs typeface="Times New Roman"/>
                      </a:endParaRPr>
                    </a:p>
                    <a:p>
                      <a:pPr algn="ctr">
                        <a:spcAft>
                          <a:spcPts val="0"/>
                        </a:spcAft>
                      </a:pPr>
                      <a:r>
                        <a:rPr lang="it-IT" sz="1200" u="sng" dirty="0">
                          <a:latin typeface="Calibri"/>
                          <a:ea typeface="Times New Roman"/>
                          <a:cs typeface="Courier New"/>
                        </a:rPr>
                        <a:t>Terme</a:t>
                      </a:r>
                      <a:r>
                        <a:rPr lang="en-US" sz="1200" u="sng" dirty="0">
                          <a:latin typeface="Calibri"/>
                          <a:ea typeface="Times New Roman"/>
                          <a:cs typeface="Courier New"/>
                        </a:rPr>
                        <a:t> e </a:t>
                      </a:r>
                      <a:r>
                        <a:rPr lang="it-IT" sz="1200" u="sng" dirty="0">
                          <a:latin typeface="Calibri"/>
                          <a:ea typeface="Times New Roman"/>
                          <a:cs typeface="Courier New"/>
                        </a:rPr>
                        <a:t>Benessere</a:t>
                      </a:r>
                      <a:endParaRPr lang="it-IT" sz="1200" dirty="0">
                        <a:latin typeface="Calibri"/>
                        <a:ea typeface="Calibri"/>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1200" dirty="0">
                          <a:latin typeface="Calibri"/>
                          <a:ea typeface="Times New Roman"/>
                          <a:cs typeface="Courier New"/>
                        </a:rPr>
                        <a:t>province di Viterbo e Roma, </a:t>
                      </a:r>
                      <a:endParaRPr lang="it-IT" sz="1200" dirty="0">
                        <a:latin typeface="Calibri"/>
                        <a:ea typeface="Calibri"/>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it-IT" sz="1200" b="1" dirty="0">
                          <a:latin typeface="Calibri"/>
                          <a:ea typeface="Times New Roman"/>
                          <a:cs typeface="Courier New"/>
                        </a:rPr>
                        <a:t>Tema: </a:t>
                      </a:r>
                      <a:r>
                        <a:rPr lang="it-IT" sz="1200" dirty="0">
                          <a:latin typeface="Calibri"/>
                          <a:ea typeface="Times New Roman"/>
                          <a:cs typeface="Courier New"/>
                        </a:rPr>
                        <a:t>l’unione tra terme, gastronomia e relax</a:t>
                      </a:r>
                      <a:endParaRPr lang="it-IT" sz="1200" dirty="0">
                        <a:latin typeface="Calibri"/>
                        <a:ea typeface="Calibri"/>
                        <a:cs typeface="Times New Roman"/>
                      </a:endParaRPr>
                    </a:p>
                    <a:p>
                      <a:pPr algn="just">
                        <a:spcAft>
                          <a:spcPts val="0"/>
                        </a:spcAft>
                      </a:pPr>
                      <a:r>
                        <a:rPr lang="it-IT" sz="1200" b="1" dirty="0">
                          <a:latin typeface="Calibri"/>
                          <a:ea typeface="Times New Roman"/>
                          <a:cs typeface="Courier New"/>
                        </a:rPr>
                        <a:t>Tipologia: </a:t>
                      </a:r>
                      <a:r>
                        <a:rPr lang="it-IT" sz="1200" dirty="0">
                          <a:latin typeface="Calibri"/>
                          <a:ea typeface="Times New Roman"/>
                          <a:cs typeface="Courier New"/>
                        </a:rPr>
                        <a:t>tour alla scoperta delle stazioni termali del Lazio unita alle degustazioni enogastronomiche</a:t>
                      </a:r>
                      <a:endParaRPr lang="it-IT" sz="1200" dirty="0">
                        <a:latin typeface="Calibri"/>
                        <a:ea typeface="Calibri"/>
                        <a:cs typeface="Times New Roman"/>
                      </a:endParaRPr>
                    </a:p>
                    <a:p>
                      <a:pPr algn="just">
                        <a:spcAft>
                          <a:spcPts val="0"/>
                        </a:spcAft>
                      </a:pPr>
                      <a:r>
                        <a:rPr lang="it-IT" sz="1200" b="1" dirty="0">
                          <a:latin typeface="Calibri"/>
                          <a:ea typeface="Times New Roman"/>
                          <a:cs typeface="Courier New"/>
                        </a:rPr>
                        <a:t>Segmento: </a:t>
                      </a:r>
                      <a:r>
                        <a:rPr lang="it-IT" sz="1200" dirty="0">
                          <a:latin typeface="Calibri"/>
                          <a:ea typeface="Times New Roman"/>
                          <a:cs typeface="Courier New"/>
                        </a:rPr>
                        <a:t>middle class, giovani, VIP</a:t>
                      </a:r>
                      <a:endParaRPr lang="it-IT" sz="1200" dirty="0">
                        <a:latin typeface="Calibri"/>
                        <a:ea typeface="Calibri"/>
                        <a:cs typeface="Times New Roman"/>
                      </a:endParaRPr>
                    </a:p>
                    <a:p>
                      <a:pPr algn="just">
                        <a:spcAft>
                          <a:spcPts val="0"/>
                        </a:spcAft>
                      </a:pPr>
                      <a:r>
                        <a:rPr lang="it-IT" sz="1200" b="1" dirty="0">
                          <a:latin typeface="Calibri"/>
                          <a:ea typeface="Times New Roman"/>
                          <a:cs typeface="Courier New"/>
                        </a:rPr>
                        <a:t>Itinerario</a:t>
                      </a:r>
                      <a:r>
                        <a:rPr lang="it-IT" sz="1200" dirty="0">
                          <a:latin typeface="Calibri"/>
                          <a:ea typeface="Times New Roman"/>
                          <a:cs typeface="Courier New"/>
                        </a:rPr>
                        <a:t>: Roma, Viterbo, Fiuggi, Piglio, Roma</a:t>
                      </a:r>
                      <a:endParaRPr lang="it-IT" sz="1200" dirty="0">
                        <a:latin typeface="Calibri"/>
                        <a:ea typeface="Calibri"/>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914043">
                <a:tc>
                  <a:txBody>
                    <a:bodyPr/>
                    <a:lstStyle/>
                    <a:p>
                      <a:pPr algn="ctr">
                        <a:spcAft>
                          <a:spcPts val="0"/>
                        </a:spcAft>
                      </a:pPr>
                      <a:r>
                        <a:rPr lang="en-US" sz="1200" u="sng" dirty="0">
                          <a:latin typeface="Calibri"/>
                          <a:ea typeface="Times New Roman"/>
                          <a:cs typeface="Courier New"/>
                        </a:rPr>
                        <a:t>4 Wellness 2</a:t>
                      </a:r>
                      <a:endParaRPr lang="it-IT" sz="1200" dirty="0">
                        <a:latin typeface="Calibri"/>
                        <a:ea typeface="Calibri"/>
                        <a:cs typeface="Times New Roman"/>
                      </a:endParaRPr>
                    </a:p>
                    <a:p>
                      <a:pPr algn="ctr">
                        <a:spcAft>
                          <a:spcPts val="0"/>
                        </a:spcAft>
                      </a:pPr>
                      <a:r>
                        <a:rPr lang="en-US" sz="1200" u="sng" dirty="0">
                          <a:latin typeface="Calibri"/>
                          <a:ea typeface="Times New Roman"/>
                          <a:cs typeface="Courier New"/>
                        </a:rPr>
                        <a:t>Terme e Benessere</a:t>
                      </a:r>
                      <a:endParaRPr lang="it-IT" sz="1200" dirty="0">
                        <a:latin typeface="Calibri"/>
                        <a:ea typeface="Calibri"/>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1200" dirty="0">
                          <a:latin typeface="Calibri"/>
                          <a:ea typeface="Times New Roman"/>
                          <a:cs typeface="Courier New"/>
                        </a:rPr>
                        <a:t>province di Latina e Frosinone</a:t>
                      </a:r>
                      <a:endParaRPr lang="it-IT" sz="1200" dirty="0">
                        <a:latin typeface="Calibri"/>
                        <a:ea typeface="Calibri"/>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it-IT" sz="1200" b="1" dirty="0">
                          <a:latin typeface="Calibri"/>
                          <a:ea typeface="Times New Roman"/>
                          <a:cs typeface="Courier New"/>
                        </a:rPr>
                        <a:t>Tema: </a:t>
                      </a:r>
                      <a:r>
                        <a:rPr lang="it-IT" sz="1200" dirty="0">
                          <a:latin typeface="Calibri"/>
                          <a:ea typeface="Times New Roman"/>
                          <a:cs typeface="Courier New"/>
                        </a:rPr>
                        <a:t>l’unione tra terme, gastronomia e relax</a:t>
                      </a:r>
                      <a:endParaRPr lang="it-IT" sz="1200" dirty="0">
                        <a:latin typeface="Calibri"/>
                        <a:ea typeface="Calibri"/>
                        <a:cs typeface="Times New Roman"/>
                      </a:endParaRPr>
                    </a:p>
                    <a:p>
                      <a:pPr algn="just">
                        <a:spcAft>
                          <a:spcPts val="0"/>
                        </a:spcAft>
                      </a:pPr>
                      <a:r>
                        <a:rPr lang="it-IT" sz="1200" b="1" dirty="0">
                          <a:latin typeface="Calibri"/>
                          <a:ea typeface="Times New Roman"/>
                          <a:cs typeface="Courier New"/>
                        </a:rPr>
                        <a:t>Tipologia: </a:t>
                      </a:r>
                      <a:r>
                        <a:rPr lang="it-IT" sz="1200" dirty="0">
                          <a:latin typeface="Calibri"/>
                          <a:ea typeface="Times New Roman"/>
                          <a:cs typeface="Courier New"/>
                        </a:rPr>
                        <a:t>tour alla scoperta delle stazioni termali del Lazio unita alle degustazioni enogastronomiche</a:t>
                      </a:r>
                      <a:endParaRPr lang="it-IT" sz="1200" dirty="0">
                        <a:latin typeface="Calibri"/>
                        <a:ea typeface="Calibri"/>
                        <a:cs typeface="Times New Roman"/>
                      </a:endParaRPr>
                    </a:p>
                    <a:p>
                      <a:pPr algn="just">
                        <a:spcAft>
                          <a:spcPts val="0"/>
                        </a:spcAft>
                      </a:pPr>
                      <a:r>
                        <a:rPr lang="it-IT" sz="1200" b="1" dirty="0">
                          <a:latin typeface="Calibri"/>
                          <a:ea typeface="Times New Roman"/>
                          <a:cs typeface="Courier New"/>
                        </a:rPr>
                        <a:t>Segmento: </a:t>
                      </a:r>
                      <a:r>
                        <a:rPr lang="it-IT" sz="1200" dirty="0">
                          <a:latin typeface="Calibri"/>
                          <a:ea typeface="Times New Roman"/>
                          <a:cs typeface="Courier New"/>
                        </a:rPr>
                        <a:t>middle class, giovani, VIP</a:t>
                      </a:r>
                      <a:endParaRPr lang="it-IT" sz="1200" dirty="0">
                        <a:latin typeface="Calibri"/>
                        <a:ea typeface="Calibri"/>
                        <a:cs typeface="Times New Roman"/>
                      </a:endParaRPr>
                    </a:p>
                    <a:p>
                      <a:pPr algn="just">
                        <a:spcAft>
                          <a:spcPts val="0"/>
                        </a:spcAft>
                      </a:pPr>
                      <a:r>
                        <a:rPr lang="it-IT" sz="1200" b="1" dirty="0">
                          <a:latin typeface="Calibri"/>
                          <a:ea typeface="Times New Roman"/>
                          <a:cs typeface="Courier New"/>
                        </a:rPr>
                        <a:t>Itinerario</a:t>
                      </a:r>
                      <a:r>
                        <a:rPr lang="it-IT" sz="1200" dirty="0">
                          <a:latin typeface="Calibri"/>
                          <a:ea typeface="Times New Roman"/>
                          <a:cs typeface="Courier New"/>
                        </a:rPr>
                        <a:t>: Roma, Tivoli, Ferentino, Piglio, Fiuggi, Roma</a:t>
                      </a:r>
                      <a:endParaRPr lang="it-IT" sz="1200" dirty="0">
                        <a:latin typeface="Calibri"/>
                        <a:ea typeface="Calibri"/>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117787">
                <a:tc>
                  <a:txBody>
                    <a:bodyPr/>
                    <a:lstStyle/>
                    <a:p>
                      <a:pPr algn="ctr">
                        <a:spcAft>
                          <a:spcPts val="0"/>
                        </a:spcAft>
                      </a:pPr>
                      <a:r>
                        <a:rPr lang="it-IT" sz="1200" dirty="0">
                          <a:latin typeface="Calibri"/>
                          <a:ea typeface="Times New Roman"/>
                          <a:cs typeface="Courier New"/>
                        </a:rPr>
                        <a:t>5</a:t>
                      </a:r>
                      <a:r>
                        <a:rPr lang="it-IT" sz="1200" u="sng" dirty="0">
                          <a:latin typeface="Calibri"/>
                          <a:ea typeface="Times New Roman"/>
                          <a:cs typeface="Courier New"/>
                        </a:rPr>
                        <a:t> Walking </a:t>
                      </a:r>
                      <a:endParaRPr lang="it-IT" sz="1200" dirty="0">
                        <a:latin typeface="Calibri"/>
                        <a:ea typeface="Calibri"/>
                        <a:cs typeface="Times New Roman"/>
                      </a:endParaRPr>
                    </a:p>
                    <a:p>
                      <a:pPr algn="ctr">
                        <a:spcAft>
                          <a:spcPts val="0"/>
                        </a:spcAft>
                      </a:pPr>
                      <a:r>
                        <a:rPr lang="it-IT" sz="1200" dirty="0">
                          <a:latin typeface="Calibri"/>
                          <a:ea typeface="Times New Roman"/>
                          <a:cs typeface="Courier New"/>
                        </a:rPr>
                        <a:t>Archeologia e cultura</a:t>
                      </a:r>
                      <a:endParaRPr lang="it-IT" sz="1200" dirty="0">
                        <a:latin typeface="Calibri"/>
                        <a:ea typeface="Calibri"/>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1200" dirty="0">
                          <a:latin typeface="Calibri"/>
                          <a:ea typeface="Times New Roman"/>
                          <a:cs typeface="Courier New"/>
                        </a:rPr>
                        <a:t>provincie di Viterbo e di Roma</a:t>
                      </a:r>
                      <a:endParaRPr lang="it-IT" sz="1200" dirty="0">
                        <a:latin typeface="Calibri"/>
                        <a:ea typeface="Calibri"/>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it-IT" sz="1200" b="1" dirty="0">
                          <a:latin typeface="Calibri"/>
                          <a:ea typeface="Times New Roman"/>
                          <a:cs typeface="Courier New"/>
                        </a:rPr>
                        <a:t>Tema: </a:t>
                      </a:r>
                      <a:r>
                        <a:rPr lang="it-IT" sz="1200" dirty="0">
                          <a:latin typeface="Calibri"/>
                          <a:ea typeface="Times New Roman"/>
                          <a:cs typeface="Courier New"/>
                        </a:rPr>
                        <a:t>passeggiate nel Lazio alla scoperta delle tradizioni alimentari</a:t>
                      </a:r>
                      <a:endParaRPr lang="it-IT" sz="1200" dirty="0">
                        <a:latin typeface="Calibri"/>
                        <a:ea typeface="Calibri"/>
                        <a:cs typeface="Times New Roman"/>
                      </a:endParaRPr>
                    </a:p>
                    <a:p>
                      <a:pPr algn="just">
                        <a:spcAft>
                          <a:spcPts val="0"/>
                        </a:spcAft>
                      </a:pPr>
                      <a:r>
                        <a:rPr lang="it-IT" sz="1200" b="1" dirty="0">
                          <a:latin typeface="Calibri"/>
                          <a:ea typeface="Times New Roman"/>
                          <a:cs typeface="Courier New"/>
                        </a:rPr>
                        <a:t>Tipologia: </a:t>
                      </a:r>
                      <a:r>
                        <a:rPr lang="it-IT" sz="1200" dirty="0">
                          <a:latin typeface="Calibri"/>
                          <a:ea typeface="Times New Roman"/>
                          <a:cs typeface="Courier New"/>
                        </a:rPr>
                        <a:t>tour alla scoperta dei luoghi culturali e dei siti archeologici abbinati alle degustazioni enogastronomiche</a:t>
                      </a:r>
                      <a:endParaRPr lang="it-IT" sz="1200" dirty="0">
                        <a:latin typeface="Calibri"/>
                        <a:ea typeface="Calibri"/>
                        <a:cs typeface="Times New Roman"/>
                      </a:endParaRPr>
                    </a:p>
                    <a:p>
                      <a:pPr algn="just">
                        <a:spcAft>
                          <a:spcPts val="0"/>
                        </a:spcAft>
                      </a:pPr>
                      <a:r>
                        <a:rPr lang="it-IT" sz="1200" b="1" dirty="0">
                          <a:latin typeface="Calibri"/>
                          <a:ea typeface="Times New Roman"/>
                          <a:cs typeface="Courier New"/>
                        </a:rPr>
                        <a:t>Segmento target: </a:t>
                      </a:r>
                      <a:r>
                        <a:rPr lang="it-IT" sz="1200" dirty="0">
                          <a:latin typeface="Calibri"/>
                          <a:ea typeface="Times New Roman"/>
                          <a:cs typeface="Courier New"/>
                        </a:rPr>
                        <a:t>giovani, middle class, terza età</a:t>
                      </a:r>
                      <a:r>
                        <a:rPr lang="it-IT" sz="1200" b="1" dirty="0">
                          <a:latin typeface="Calibri"/>
                          <a:ea typeface="Times New Roman"/>
                          <a:cs typeface="Courier New"/>
                        </a:rPr>
                        <a:t> </a:t>
                      </a:r>
                      <a:endParaRPr lang="it-IT" sz="1200" dirty="0">
                        <a:latin typeface="Calibri"/>
                        <a:ea typeface="Calibri"/>
                        <a:cs typeface="Times New Roman"/>
                      </a:endParaRPr>
                    </a:p>
                    <a:p>
                      <a:pPr algn="just">
                        <a:spcAft>
                          <a:spcPts val="0"/>
                        </a:spcAft>
                      </a:pPr>
                      <a:r>
                        <a:rPr lang="it-IT" sz="1200" b="1" dirty="0">
                          <a:latin typeface="Calibri"/>
                          <a:ea typeface="Times New Roman"/>
                          <a:cs typeface="Courier New"/>
                        </a:rPr>
                        <a:t>Itinerario</a:t>
                      </a:r>
                      <a:r>
                        <a:rPr lang="it-IT" sz="1200" dirty="0">
                          <a:latin typeface="Calibri"/>
                          <a:ea typeface="Times New Roman"/>
                          <a:cs typeface="Courier New"/>
                        </a:rPr>
                        <a:t>: Roma, Anguillara Sabazia, Bracciano, Cerveteri, Ceri, Viterbo, Tarquinia, Tuscania, Vulci, Roma</a:t>
                      </a:r>
                      <a:endParaRPr lang="it-IT" sz="1200" dirty="0">
                        <a:latin typeface="Calibri"/>
                        <a:ea typeface="Calibri"/>
                        <a:cs typeface="Times New Roman"/>
                      </a:endParaRPr>
                    </a:p>
                  </a:txBody>
                  <a:tcPr marL="36286" marR="36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5" name="CasellaDiTesto 4"/>
          <p:cNvSpPr txBox="1"/>
          <p:nvPr/>
        </p:nvSpPr>
        <p:spPr>
          <a:xfrm>
            <a:off x="2035951" y="109184"/>
            <a:ext cx="5072098" cy="369332"/>
          </a:xfrm>
          <a:prstGeom prst="rect">
            <a:avLst/>
          </a:prstGeom>
          <a:noFill/>
        </p:spPr>
        <p:txBody>
          <a:bodyPr wrap="square" rtlCol="0">
            <a:spAutoFit/>
          </a:bodyPr>
          <a:lstStyle/>
          <a:p>
            <a:pPr algn="ctr"/>
            <a:r>
              <a:rPr lang="it-IT" dirty="0" smtClean="0">
                <a:latin typeface="Adobe Garamond Pro Bold" pitchFamily="18" charset="0"/>
              </a:rPr>
              <a:t>“Un viaggio per conoscere il Lazio”</a:t>
            </a:r>
            <a:endParaRPr lang="it-IT" dirty="0">
              <a:latin typeface="Adobe Garamond Pro Bold"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6000" r="-6000"/>
          </a:stretch>
        </a:blipFill>
        <a:effectLst/>
      </p:bgPr>
    </p:bg>
    <p:spTree>
      <p:nvGrpSpPr>
        <p:cNvPr id="1" name=""/>
        <p:cNvGrpSpPr/>
        <p:nvPr/>
      </p:nvGrpSpPr>
      <p:grpSpPr>
        <a:xfrm>
          <a:off x="0" y="0"/>
          <a:ext cx="0" cy="0"/>
          <a:chOff x="0" y="0"/>
          <a:chExt cx="0" cy="0"/>
        </a:xfrm>
      </p:grpSpPr>
      <p:graphicFrame>
        <p:nvGraphicFramePr>
          <p:cNvPr id="3" name="Tabella 2"/>
          <p:cNvGraphicFramePr>
            <a:graphicFrameLocks noGrp="1"/>
          </p:cNvGraphicFramePr>
          <p:nvPr/>
        </p:nvGraphicFramePr>
        <p:xfrm>
          <a:off x="513682" y="177424"/>
          <a:ext cx="8072494" cy="6035040"/>
        </p:xfrm>
        <a:graphic>
          <a:graphicData uri="http://schemas.openxmlformats.org/drawingml/2006/table">
            <a:tbl>
              <a:tblPr/>
              <a:tblGrid>
                <a:gridCol w="1567734"/>
                <a:gridCol w="1427293"/>
                <a:gridCol w="5077467"/>
              </a:tblGrid>
              <a:tr h="857252">
                <a:tc>
                  <a:txBody>
                    <a:bodyPr/>
                    <a:lstStyle/>
                    <a:p>
                      <a:pPr algn="ctr">
                        <a:spcAft>
                          <a:spcPts val="0"/>
                        </a:spcAft>
                      </a:pPr>
                      <a:r>
                        <a:rPr lang="it-IT" sz="1200" u="sng" dirty="0">
                          <a:latin typeface="Calibri"/>
                          <a:ea typeface="Times New Roman"/>
                          <a:cs typeface="Courier New"/>
                        </a:rPr>
                        <a:t>6 “Walking" </a:t>
                      </a:r>
                      <a:endParaRPr lang="it-IT" sz="1200" dirty="0">
                        <a:latin typeface="Calibri"/>
                        <a:ea typeface="Calibri"/>
                        <a:cs typeface="Times New Roman"/>
                      </a:endParaRPr>
                    </a:p>
                    <a:p>
                      <a:pPr algn="ctr">
                        <a:spcAft>
                          <a:spcPts val="0"/>
                        </a:spcAft>
                      </a:pPr>
                      <a:r>
                        <a:rPr lang="it-IT" sz="1200" dirty="0">
                          <a:latin typeface="Calibri"/>
                          <a:ea typeface="Times New Roman"/>
                          <a:cs typeface="Courier New"/>
                        </a:rPr>
                        <a:t>Borghi storici e itinerari culturali</a:t>
                      </a:r>
                      <a:endParaRPr lang="it-IT" sz="1200" dirty="0">
                        <a:latin typeface="Calibri"/>
                        <a:ea typeface="Calibri"/>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1200" dirty="0">
                          <a:latin typeface="Calibri"/>
                          <a:ea typeface="Times New Roman"/>
                          <a:cs typeface="Courier New"/>
                        </a:rPr>
                        <a:t>provincia di Roma</a:t>
                      </a:r>
                      <a:endParaRPr lang="it-IT" sz="1200" dirty="0">
                        <a:latin typeface="Calibri"/>
                        <a:ea typeface="Calibri"/>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lang="it-IT" sz="1200" b="1" dirty="0">
                          <a:latin typeface="Calibri"/>
                          <a:ea typeface="Times New Roman"/>
                          <a:cs typeface="Courier New"/>
                        </a:rPr>
                        <a:t>Tema: </a:t>
                      </a:r>
                      <a:r>
                        <a:rPr lang="it-IT" sz="1200" dirty="0">
                          <a:latin typeface="Calibri"/>
                          <a:ea typeface="Times New Roman"/>
                          <a:cs typeface="Courier New"/>
                        </a:rPr>
                        <a:t>passeggiate e gastronomia</a:t>
                      </a:r>
                      <a:r>
                        <a:rPr lang="it-IT" sz="1200" b="1" dirty="0">
                          <a:latin typeface="Calibri"/>
                          <a:ea typeface="Times New Roman"/>
                          <a:cs typeface="Courier New"/>
                        </a:rPr>
                        <a:t> </a:t>
                      </a:r>
                      <a:endParaRPr lang="it-IT" sz="1200" dirty="0">
                        <a:latin typeface="Calibri"/>
                        <a:ea typeface="Calibri"/>
                        <a:cs typeface="Times New Roman"/>
                      </a:endParaRPr>
                    </a:p>
                    <a:p>
                      <a:pPr algn="just">
                        <a:spcAft>
                          <a:spcPts val="0"/>
                        </a:spcAft>
                      </a:pPr>
                      <a:r>
                        <a:rPr lang="it-IT" sz="1200" b="1" dirty="0">
                          <a:latin typeface="Calibri"/>
                          <a:ea typeface="Times New Roman"/>
                          <a:cs typeface="Courier New"/>
                        </a:rPr>
                        <a:t>Tipologia: </a:t>
                      </a:r>
                      <a:r>
                        <a:rPr lang="it-IT" sz="1200" dirty="0">
                          <a:latin typeface="Calibri"/>
                          <a:ea typeface="Times New Roman"/>
                          <a:cs typeface="Courier New"/>
                        </a:rPr>
                        <a:t>passeggiate culturali alla scoperta di antiche dimore nella zona dei Castelli romani e degustazioni enogastronomiche</a:t>
                      </a:r>
                      <a:endParaRPr lang="it-IT" sz="1200" dirty="0">
                        <a:latin typeface="Calibri"/>
                        <a:ea typeface="Calibri"/>
                        <a:cs typeface="Times New Roman"/>
                      </a:endParaRPr>
                    </a:p>
                    <a:p>
                      <a:pPr algn="l">
                        <a:spcAft>
                          <a:spcPts val="0"/>
                        </a:spcAft>
                      </a:pPr>
                      <a:r>
                        <a:rPr lang="it-IT" sz="1200" b="1" dirty="0">
                          <a:latin typeface="Calibri"/>
                          <a:ea typeface="Times New Roman"/>
                          <a:cs typeface="Courier New"/>
                        </a:rPr>
                        <a:t>Segmento: </a:t>
                      </a:r>
                      <a:r>
                        <a:rPr lang="it-IT" sz="1200" dirty="0">
                          <a:latin typeface="Calibri"/>
                          <a:ea typeface="Times New Roman"/>
                          <a:cs typeface="Courier New"/>
                        </a:rPr>
                        <a:t>middle class , VIP</a:t>
                      </a:r>
                      <a:endParaRPr lang="it-IT" sz="1200" dirty="0">
                        <a:latin typeface="Calibri"/>
                        <a:ea typeface="Calibri"/>
                        <a:cs typeface="Times New Roman"/>
                      </a:endParaRPr>
                    </a:p>
                    <a:p>
                      <a:pPr algn="just">
                        <a:spcAft>
                          <a:spcPts val="0"/>
                        </a:spcAft>
                      </a:pPr>
                      <a:r>
                        <a:rPr lang="it-IT" sz="1200" b="1" dirty="0">
                          <a:latin typeface="Calibri"/>
                          <a:ea typeface="Times New Roman"/>
                          <a:cs typeface="Courier New"/>
                        </a:rPr>
                        <a:t>Itinerario</a:t>
                      </a:r>
                      <a:r>
                        <a:rPr lang="it-IT" sz="1200" dirty="0">
                          <a:latin typeface="Calibri"/>
                          <a:ea typeface="Times New Roman"/>
                          <a:cs typeface="Courier New"/>
                        </a:rPr>
                        <a:t>: Roma, Monte Porzio Catone, Frascati, Grottaferrata, Ariccia, Genzano, Castelgandolfo,  Roma</a:t>
                      </a:r>
                      <a:endParaRPr lang="it-IT" sz="1200" dirty="0">
                        <a:latin typeface="Calibri"/>
                        <a:ea typeface="Calibri"/>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857252">
                <a:tc>
                  <a:txBody>
                    <a:bodyPr/>
                    <a:lstStyle/>
                    <a:p>
                      <a:pPr algn="ctr">
                        <a:spcAft>
                          <a:spcPts val="0"/>
                        </a:spcAft>
                      </a:pPr>
                      <a:r>
                        <a:rPr lang="en-US" sz="1200" u="sng" dirty="0">
                          <a:latin typeface="Calibri"/>
                          <a:ea typeface="Times New Roman"/>
                          <a:cs typeface="Courier New"/>
                        </a:rPr>
                        <a:t>7 “Work” </a:t>
                      </a:r>
                      <a:endParaRPr lang="it-IT" sz="1200" dirty="0">
                        <a:latin typeface="Calibri"/>
                        <a:ea typeface="Calibri"/>
                        <a:cs typeface="Times New Roman"/>
                      </a:endParaRPr>
                    </a:p>
                    <a:p>
                      <a:pPr algn="ctr">
                        <a:spcAft>
                          <a:spcPts val="0"/>
                        </a:spcAft>
                      </a:pPr>
                      <a:r>
                        <a:rPr lang="it-IT" sz="1200" dirty="0">
                          <a:latin typeface="Calibri"/>
                          <a:ea typeface="Times New Roman"/>
                          <a:cs typeface="Courier New"/>
                        </a:rPr>
                        <a:t>Cultura</a:t>
                      </a:r>
                      <a:r>
                        <a:rPr lang="en-US" sz="1200" dirty="0">
                          <a:latin typeface="Calibri"/>
                          <a:ea typeface="Times New Roman"/>
                          <a:cs typeface="Courier New"/>
                        </a:rPr>
                        <a:t> e </a:t>
                      </a:r>
                      <a:r>
                        <a:rPr lang="it-IT" sz="1200" dirty="0">
                          <a:latin typeface="Calibri"/>
                          <a:ea typeface="Times New Roman"/>
                          <a:cs typeface="Courier New"/>
                        </a:rPr>
                        <a:t>tradizioni</a:t>
                      </a:r>
                      <a:endParaRPr lang="it-IT" sz="1200" dirty="0">
                        <a:latin typeface="Calibri"/>
                        <a:ea typeface="Calibri"/>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1200" dirty="0">
                          <a:latin typeface="Calibri"/>
                          <a:ea typeface="Times New Roman"/>
                          <a:cs typeface="Courier New"/>
                        </a:rPr>
                        <a:t>provincie di Roma e Viterbo</a:t>
                      </a:r>
                      <a:endParaRPr lang="it-IT" sz="1200" dirty="0">
                        <a:latin typeface="Calibri"/>
                        <a:ea typeface="Calibri"/>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lang="it-IT" sz="1200" b="1" dirty="0">
                          <a:latin typeface="Calibri"/>
                          <a:ea typeface="Times New Roman"/>
                          <a:cs typeface="Courier New"/>
                        </a:rPr>
                        <a:t>Tema</a:t>
                      </a:r>
                      <a:r>
                        <a:rPr lang="it-IT" sz="1200" dirty="0">
                          <a:latin typeface="Calibri"/>
                          <a:ea typeface="Times New Roman"/>
                          <a:cs typeface="Courier New"/>
                        </a:rPr>
                        <a:t>: tradizioni, usi e costumi del Lazio meridionale </a:t>
                      </a:r>
                      <a:endParaRPr lang="it-IT" sz="1200" dirty="0">
                        <a:latin typeface="Calibri"/>
                        <a:ea typeface="Calibri"/>
                        <a:cs typeface="Times New Roman"/>
                      </a:endParaRPr>
                    </a:p>
                    <a:p>
                      <a:pPr algn="just">
                        <a:spcAft>
                          <a:spcPts val="0"/>
                        </a:spcAft>
                      </a:pPr>
                      <a:r>
                        <a:rPr lang="it-IT" sz="1200" b="1" dirty="0">
                          <a:latin typeface="Calibri"/>
                          <a:ea typeface="Times New Roman"/>
                          <a:cs typeface="Courier New"/>
                        </a:rPr>
                        <a:t>Tipologia</a:t>
                      </a:r>
                      <a:r>
                        <a:rPr lang="it-IT" sz="1200" dirty="0">
                          <a:latin typeface="Calibri"/>
                          <a:ea typeface="Times New Roman"/>
                          <a:cs typeface="Courier New"/>
                        </a:rPr>
                        <a:t>: itinerario alla scoperta delle antiche tradizioni artigiane e della cucina tipica </a:t>
                      </a:r>
                      <a:endParaRPr lang="it-IT" sz="1200" dirty="0">
                        <a:latin typeface="Calibri"/>
                        <a:ea typeface="Calibri"/>
                        <a:cs typeface="Times New Roman"/>
                      </a:endParaRPr>
                    </a:p>
                    <a:p>
                      <a:pPr algn="l">
                        <a:spcAft>
                          <a:spcPts val="0"/>
                        </a:spcAft>
                      </a:pPr>
                      <a:r>
                        <a:rPr lang="it-IT" sz="1200" b="1" dirty="0">
                          <a:latin typeface="Calibri"/>
                          <a:ea typeface="Times New Roman"/>
                          <a:cs typeface="Courier New"/>
                        </a:rPr>
                        <a:t>Segmento</a:t>
                      </a:r>
                      <a:r>
                        <a:rPr lang="it-IT" sz="1200" dirty="0">
                          <a:latin typeface="Calibri"/>
                          <a:ea typeface="Times New Roman"/>
                          <a:cs typeface="Courier New"/>
                        </a:rPr>
                        <a:t>: middle class, Terza età</a:t>
                      </a:r>
                      <a:endParaRPr lang="it-IT" sz="1200" dirty="0">
                        <a:latin typeface="Calibri"/>
                        <a:ea typeface="Calibri"/>
                        <a:cs typeface="Times New Roman"/>
                      </a:endParaRPr>
                    </a:p>
                    <a:p>
                      <a:pPr algn="l">
                        <a:spcAft>
                          <a:spcPts val="0"/>
                        </a:spcAft>
                      </a:pPr>
                      <a:r>
                        <a:rPr lang="it-IT" sz="1200" b="1" dirty="0">
                          <a:latin typeface="Calibri"/>
                          <a:ea typeface="Times New Roman"/>
                          <a:cs typeface="Courier New"/>
                        </a:rPr>
                        <a:t>Itinerario</a:t>
                      </a:r>
                      <a:r>
                        <a:rPr lang="it-IT" sz="1200" dirty="0">
                          <a:latin typeface="Calibri"/>
                          <a:ea typeface="Times New Roman"/>
                          <a:cs typeface="Courier New"/>
                        </a:rPr>
                        <a:t>: Roma, Civita Castellana, Mazzano Romano, Tarquinia, Civitavecchia, Blera, Barbarano Romano, Roma</a:t>
                      </a:r>
                      <a:endParaRPr lang="it-IT" sz="1200" dirty="0">
                        <a:latin typeface="Calibri"/>
                        <a:ea typeface="Calibri"/>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714376">
                <a:tc>
                  <a:txBody>
                    <a:bodyPr/>
                    <a:lstStyle/>
                    <a:p>
                      <a:pPr algn="ctr">
                        <a:spcAft>
                          <a:spcPts val="0"/>
                        </a:spcAft>
                      </a:pPr>
                      <a:r>
                        <a:rPr lang="en-US" sz="1200" u="sng" dirty="0">
                          <a:latin typeface="Calibri"/>
                          <a:ea typeface="Times New Roman"/>
                          <a:cs typeface="Courier New"/>
                        </a:rPr>
                        <a:t>8 “Shopping”</a:t>
                      </a:r>
                      <a:endParaRPr lang="it-IT" sz="1200" dirty="0">
                        <a:latin typeface="Calibri"/>
                        <a:ea typeface="Calibri"/>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1200" dirty="0">
                          <a:latin typeface="Calibri"/>
                          <a:ea typeface="Times New Roman"/>
                          <a:cs typeface="Courier New"/>
                        </a:rPr>
                        <a:t>province di Roma, Latina e Frosinone</a:t>
                      </a:r>
                      <a:endParaRPr lang="it-IT" sz="1200" dirty="0">
                        <a:latin typeface="Calibri"/>
                        <a:ea typeface="Calibri"/>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it-IT" sz="1200" b="1" dirty="0">
                          <a:latin typeface="Calibri"/>
                          <a:ea typeface="Times New Roman"/>
                          <a:cs typeface="Courier New"/>
                        </a:rPr>
                        <a:t>Tema</a:t>
                      </a:r>
                      <a:r>
                        <a:rPr lang="it-IT" sz="1200" dirty="0">
                          <a:latin typeface="Calibri"/>
                          <a:ea typeface="Times New Roman"/>
                          <a:cs typeface="Courier New"/>
                        </a:rPr>
                        <a:t>: acquisti e gastronomia nel Lazio </a:t>
                      </a:r>
                      <a:endParaRPr lang="it-IT" sz="1200" dirty="0">
                        <a:latin typeface="Calibri"/>
                        <a:ea typeface="Calibri"/>
                        <a:cs typeface="Times New Roman"/>
                      </a:endParaRPr>
                    </a:p>
                    <a:p>
                      <a:pPr algn="just">
                        <a:spcAft>
                          <a:spcPts val="0"/>
                        </a:spcAft>
                      </a:pPr>
                      <a:r>
                        <a:rPr lang="it-IT" sz="1200" b="1" dirty="0">
                          <a:latin typeface="Calibri"/>
                          <a:ea typeface="Times New Roman"/>
                          <a:cs typeface="Courier New"/>
                        </a:rPr>
                        <a:t>Tipologia</a:t>
                      </a:r>
                      <a:r>
                        <a:rPr lang="it-IT" sz="1200" dirty="0">
                          <a:latin typeface="Calibri"/>
                          <a:ea typeface="Times New Roman"/>
                          <a:cs typeface="Courier New"/>
                        </a:rPr>
                        <a:t>: tour tra shopping nei migliori outlet dell’abbigliamento e degustazioni enogastronomiche</a:t>
                      </a:r>
                      <a:endParaRPr lang="it-IT" sz="1200" dirty="0">
                        <a:latin typeface="Calibri"/>
                        <a:ea typeface="Calibri"/>
                        <a:cs typeface="Times New Roman"/>
                      </a:endParaRPr>
                    </a:p>
                    <a:p>
                      <a:pPr algn="just">
                        <a:spcAft>
                          <a:spcPts val="0"/>
                        </a:spcAft>
                      </a:pPr>
                      <a:r>
                        <a:rPr lang="it-IT" sz="1200" b="1" dirty="0">
                          <a:latin typeface="Calibri"/>
                          <a:ea typeface="Times New Roman"/>
                          <a:cs typeface="Courier New"/>
                        </a:rPr>
                        <a:t>Segmento</a:t>
                      </a:r>
                      <a:r>
                        <a:rPr lang="it-IT" sz="1200" dirty="0">
                          <a:latin typeface="Calibri"/>
                          <a:ea typeface="Times New Roman"/>
                          <a:cs typeface="Courier New"/>
                        </a:rPr>
                        <a:t>: middle class, VIP</a:t>
                      </a:r>
                      <a:endParaRPr lang="it-IT" sz="1200" dirty="0">
                        <a:latin typeface="Calibri"/>
                        <a:ea typeface="Calibri"/>
                        <a:cs typeface="Times New Roman"/>
                      </a:endParaRPr>
                    </a:p>
                    <a:p>
                      <a:pPr algn="just">
                        <a:spcAft>
                          <a:spcPts val="0"/>
                        </a:spcAft>
                      </a:pPr>
                      <a:r>
                        <a:rPr lang="it-IT" sz="1200" b="1" dirty="0">
                          <a:latin typeface="Calibri"/>
                          <a:ea typeface="Times New Roman"/>
                          <a:cs typeface="Courier New"/>
                        </a:rPr>
                        <a:t>Itinerario</a:t>
                      </a:r>
                      <a:r>
                        <a:rPr lang="it-IT" sz="1200" dirty="0">
                          <a:latin typeface="Calibri"/>
                          <a:ea typeface="Times New Roman"/>
                          <a:cs typeface="Courier New"/>
                        </a:rPr>
                        <a:t>: Roma, Anzio, Valmontone, Latina Lido, Sermoneta, Roma</a:t>
                      </a:r>
                      <a:endParaRPr lang="it-IT" sz="1200" dirty="0">
                        <a:latin typeface="Calibri"/>
                        <a:ea typeface="Calibri"/>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857252">
                <a:tc>
                  <a:txBody>
                    <a:bodyPr/>
                    <a:lstStyle/>
                    <a:p>
                      <a:pPr algn="ctr">
                        <a:spcAft>
                          <a:spcPts val="0"/>
                        </a:spcAft>
                      </a:pPr>
                      <a:r>
                        <a:rPr lang="en-US" sz="1200" u="sng" dirty="0">
                          <a:latin typeface="Calibri"/>
                          <a:ea typeface="Times New Roman"/>
                          <a:cs typeface="Courier New"/>
                        </a:rPr>
                        <a:t>9 “Wedding and castle” </a:t>
                      </a:r>
                      <a:endParaRPr lang="it-IT" sz="1200" dirty="0">
                        <a:latin typeface="Calibri"/>
                        <a:ea typeface="Calibri"/>
                        <a:cs typeface="Times New Roman"/>
                      </a:endParaRPr>
                    </a:p>
                    <a:p>
                      <a:pPr algn="ctr">
                        <a:spcAft>
                          <a:spcPts val="0"/>
                        </a:spcAft>
                      </a:pPr>
                      <a:r>
                        <a:rPr lang="it-IT" sz="1200" dirty="0">
                          <a:latin typeface="Calibri"/>
                          <a:ea typeface="Times New Roman"/>
                          <a:cs typeface="Courier New"/>
                        </a:rPr>
                        <a:t>Luoghi</a:t>
                      </a:r>
                      <a:r>
                        <a:rPr lang="en-US" sz="1200" dirty="0">
                          <a:latin typeface="Calibri"/>
                          <a:ea typeface="Times New Roman"/>
                          <a:cs typeface="Courier New"/>
                        </a:rPr>
                        <a:t> per </a:t>
                      </a:r>
                      <a:r>
                        <a:rPr lang="it-IT" sz="1200" dirty="0">
                          <a:latin typeface="Calibri"/>
                          <a:ea typeface="Times New Roman"/>
                          <a:cs typeface="Courier New"/>
                        </a:rPr>
                        <a:t>matrimoni</a:t>
                      </a:r>
                      <a:endParaRPr lang="it-IT" sz="1200" dirty="0">
                        <a:latin typeface="Calibri"/>
                        <a:ea typeface="Calibri"/>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1200" dirty="0">
                          <a:latin typeface="Calibri"/>
                          <a:ea typeface="Times New Roman"/>
                          <a:cs typeface="Courier New"/>
                        </a:rPr>
                        <a:t>Provincie di Roma, Latina e Frosinone</a:t>
                      </a:r>
                      <a:endParaRPr lang="it-IT" sz="1200" dirty="0">
                        <a:latin typeface="Calibri"/>
                        <a:ea typeface="Calibri"/>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r>
                        <a:rPr lang="it-IT" sz="1200" b="1" dirty="0">
                          <a:latin typeface="Calibri"/>
                          <a:ea typeface="Times New Roman"/>
                          <a:cs typeface="Courier New"/>
                        </a:rPr>
                        <a:t>Tema</a:t>
                      </a:r>
                      <a:r>
                        <a:rPr lang="it-IT" sz="1200" dirty="0">
                          <a:latin typeface="Calibri"/>
                          <a:ea typeface="Times New Roman"/>
                          <a:cs typeface="Courier New"/>
                        </a:rPr>
                        <a:t>: matrimoni ed eventi</a:t>
                      </a:r>
                      <a:endParaRPr lang="it-IT" sz="1200" dirty="0">
                        <a:latin typeface="Calibri"/>
                        <a:ea typeface="Calibri"/>
                        <a:cs typeface="Times New Roman"/>
                      </a:endParaRPr>
                    </a:p>
                    <a:p>
                      <a:pPr algn="just">
                        <a:spcAft>
                          <a:spcPts val="0"/>
                        </a:spcAft>
                      </a:pPr>
                      <a:r>
                        <a:rPr lang="it-IT" sz="1200" b="1" dirty="0">
                          <a:latin typeface="Calibri"/>
                          <a:ea typeface="Times New Roman"/>
                          <a:cs typeface="Courier New"/>
                        </a:rPr>
                        <a:t>Tipologia</a:t>
                      </a:r>
                      <a:r>
                        <a:rPr lang="it-IT" sz="1200" dirty="0">
                          <a:latin typeface="Calibri"/>
                          <a:ea typeface="Times New Roman"/>
                          <a:cs typeface="Courier New"/>
                        </a:rPr>
                        <a:t>: tour che permette di scoprire le migliori location del Lazio per matrimoni, cerimonie ed eventi da abbinare alla gastronomia locale</a:t>
                      </a:r>
                      <a:endParaRPr lang="it-IT" sz="1200" dirty="0">
                        <a:latin typeface="Calibri"/>
                        <a:ea typeface="Calibri"/>
                        <a:cs typeface="Times New Roman"/>
                      </a:endParaRPr>
                    </a:p>
                    <a:p>
                      <a:pPr algn="l">
                        <a:spcAft>
                          <a:spcPts val="0"/>
                        </a:spcAft>
                      </a:pPr>
                      <a:r>
                        <a:rPr lang="it-IT" sz="1200" b="1" dirty="0">
                          <a:latin typeface="Calibri"/>
                          <a:ea typeface="Times New Roman"/>
                          <a:cs typeface="Courier New"/>
                        </a:rPr>
                        <a:t>Segmento</a:t>
                      </a:r>
                      <a:r>
                        <a:rPr lang="it-IT" sz="1200" dirty="0">
                          <a:latin typeface="Calibri"/>
                          <a:ea typeface="Times New Roman"/>
                          <a:cs typeface="Courier New"/>
                        </a:rPr>
                        <a:t>: giovani</a:t>
                      </a:r>
                      <a:endParaRPr lang="it-IT" sz="1200" dirty="0">
                        <a:latin typeface="Calibri"/>
                        <a:ea typeface="Calibri"/>
                        <a:cs typeface="Times New Roman"/>
                      </a:endParaRPr>
                    </a:p>
                    <a:p>
                      <a:pPr algn="l">
                        <a:spcAft>
                          <a:spcPts val="0"/>
                        </a:spcAft>
                      </a:pPr>
                      <a:r>
                        <a:rPr lang="it-IT" sz="1200" b="1" dirty="0">
                          <a:latin typeface="Calibri"/>
                          <a:ea typeface="Times New Roman"/>
                          <a:cs typeface="Courier New"/>
                        </a:rPr>
                        <a:t>Itinerario</a:t>
                      </a:r>
                      <a:r>
                        <a:rPr lang="it-IT" sz="1200" dirty="0">
                          <a:latin typeface="Calibri"/>
                          <a:ea typeface="Times New Roman"/>
                          <a:cs typeface="Courier New"/>
                        </a:rPr>
                        <a:t>: Roma, Frascati, Rocca di Papa, Genzano, Sperlonga, Formia, Ceprano, Roma</a:t>
                      </a:r>
                      <a:endParaRPr lang="it-IT" sz="1200" dirty="0">
                        <a:latin typeface="Calibri"/>
                        <a:ea typeface="Calibri"/>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714376">
                <a:tc>
                  <a:txBody>
                    <a:bodyPr/>
                    <a:lstStyle/>
                    <a:p>
                      <a:pPr algn="ctr">
                        <a:spcAft>
                          <a:spcPts val="0"/>
                        </a:spcAft>
                      </a:pPr>
                      <a:r>
                        <a:rPr lang="it-IT" sz="1200" u="sng" dirty="0">
                          <a:latin typeface="Calibri"/>
                          <a:ea typeface="Times New Roman"/>
                          <a:cs typeface="Courier New"/>
                        </a:rPr>
                        <a:t>10 "Sport: i campi da golf"</a:t>
                      </a:r>
                      <a:endParaRPr lang="it-IT" sz="1200" dirty="0">
                        <a:latin typeface="Calibri"/>
                        <a:ea typeface="Calibri"/>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1200" dirty="0">
                          <a:latin typeface="Calibri"/>
                          <a:ea typeface="Times New Roman"/>
                          <a:cs typeface="Courier New"/>
                        </a:rPr>
                        <a:t>Roma e provincia di Roma</a:t>
                      </a:r>
                      <a:endParaRPr lang="it-IT" sz="1200" dirty="0">
                        <a:latin typeface="Calibri"/>
                        <a:ea typeface="Calibri"/>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it-IT" sz="1200" b="1" dirty="0">
                          <a:latin typeface="Calibri"/>
                          <a:ea typeface="Times New Roman"/>
                          <a:cs typeface="Courier New"/>
                        </a:rPr>
                        <a:t>Tema</a:t>
                      </a:r>
                      <a:r>
                        <a:rPr lang="it-IT" sz="1200" dirty="0">
                          <a:latin typeface="Calibri"/>
                          <a:ea typeface="Times New Roman"/>
                          <a:cs typeface="Courier New"/>
                        </a:rPr>
                        <a:t>: alla scoperta dello sport a Roma e provincia</a:t>
                      </a:r>
                      <a:endParaRPr lang="it-IT" sz="1200" dirty="0">
                        <a:latin typeface="Calibri"/>
                        <a:ea typeface="Calibri"/>
                        <a:cs typeface="Times New Roman"/>
                      </a:endParaRPr>
                    </a:p>
                    <a:p>
                      <a:pPr algn="just">
                        <a:spcAft>
                          <a:spcPts val="0"/>
                        </a:spcAft>
                      </a:pPr>
                      <a:r>
                        <a:rPr lang="it-IT" sz="1200" b="1" dirty="0">
                          <a:latin typeface="Calibri"/>
                          <a:ea typeface="Times New Roman"/>
                          <a:cs typeface="Courier New"/>
                        </a:rPr>
                        <a:t>Tipologia</a:t>
                      </a:r>
                      <a:r>
                        <a:rPr lang="it-IT" sz="1200" dirty="0">
                          <a:latin typeface="Calibri"/>
                          <a:ea typeface="Times New Roman"/>
                          <a:cs typeface="Courier New"/>
                        </a:rPr>
                        <a:t>: tour e tee time nei migliori campi da golf  </a:t>
                      </a:r>
                      <a:endParaRPr lang="it-IT" sz="1200" dirty="0">
                        <a:latin typeface="Calibri"/>
                        <a:ea typeface="Calibri"/>
                        <a:cs typeface="Times New Roman"/>
                      </a:endParaRPr>
                    </a:p>
                    <a:p>
                      <a:pPr algn="just">
                        <a:spcAft>
                          <a:spcPts val="0"/>
                        </a:spcAft>
                      </a:pPr>
                      <a:r>
                        <a:rPr lang="it-IT" sz="1200" b="1" dirty="0">
                          <a:latin typeface="Calibri"/>
                          <a:ea typeface="Times New Roman"/>
                          <a:cs typeface="Courier New"/>
                        </a:rPr>
                        <a:t>Segmento</a:t>
                      </a:r>
                      <a:r>
                        <a:rPr lang="it-IT" sz="1200" dirty="0">
                          <a:latin typeface="Calibri"/>
                          <a:ea typeface="Times New Roman"/>
                          <a:cs typeface="Courier New"/>
                        </a:rPr>
                        <a:t>: VIP</a:t>
                      </a:r>
                      <a:endParaRPr lang="it-IT" sz="1200" dirty="0">
                        <a:latin typeface="Calibri"/>
                        <a:ea typeface="Calibri"/>
                        <a:cs typeface="Times New Roman"/>
                      </a:endParaRPr>
                    </a:p>
                    <a:p>
                      <a:pPr algn="just">
                        <a:spcAft>
                          <a:spcPts val="0"/>
                        </a:spcAft>
                      </a:pPr>
                      <a:r>
                        <a:rPr lang="it-IT" sz="1200" b="1" dirty="0">
                          <a:latin typeface="Calibri"/>
                          <a:ea typeface="Times New Roman"/>
                          <a:cs typeface="Courier New"/>
                        </a:rPr>
                        <a:t>Itinerario</a:t>
                      </a:r>
                      <a:r>
                        <a:rPr lang="it-IT" sz="1200" dirty="0">
                          <a:latin typeface="Calibri"/>
                          <a:ea typeface="Times New Roman"/>
                          <a:cs typeface="Courier New"/>
                        </a:rPr>
                        <a:t>: Roma, Marino, Fioranello Golf Club, Castelgandolfo Club Golf, Club Parco dei Medici, Roma</a:t>
                      </a:r>
                      <a:endParaRPr lang="it-IT" sz="1200" dirty="0">
                        <a:latin typeface="Calibri"/>
                        <a:ea typeface="Calibri"/>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714376">
                <a:tc>
                  <a:txBody>
                    <a:bodyPr/>
                    <a:lstStyle/>
                    <a:p>
                      <a:pPr algn="ctr">
                        <a:spcAft>
                          <a:spcPts val="0"/>
                        </a:spcAft>
                      </a:pPr>
                      <a:r>
                        <a:rPr lang="it-IT" sz="1200" u="sng" dirty="0">
                          <a:latin typeface="Calibri"/>
                          <a:ea typeface="Times New Roman"/>
                          <a:cs typeface="Courier New"/>
                        </a:rPr>
                        <a:t>11 “Roma tra modernità e design"</a:t>
                      </a:r>
                      <a:endParaRPr lang="it-IT" sz="1200" dirty="0">
                        <a:latin typeface="Calibri"/>
                        <a:ea typeface="Calibri"/>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lang="it-IT" sz="1200" dirty="0">
                          <a:latin typeface="Calibri"/>
                          <a:ea typeface="Times New Roman"/>
                          <a:cs typeface="Courier New"/>
                        </a:rPr>
                        <a:t>città di Roma</a:t>
                      </a:r>
                      <a:endParaRPr lang="it-IT" sz="1200" dirty="0">
                        <a:latin typeface="Calibri"/>
                        <a:ea typeface="Calibri"/>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spcAft>
                          <a:spcPts val="0"/>
                        </a:spcAft>
                      </a:pPr>
                      <a:r>
                        <a:rPr lang="it-IT" sz="1200" b="1" dirty="0">
                          <a:latin typeface="Calibri"/>
                          <a:ea typeface="Times New Roman"/>
                          <a:cs typeface="Courier New"/>
                        </a:rPr>
                        <a:t>Tema</a:t>
                      </a:r>
                      <a:r>
                        <a:rPr lang="it-IT" sz="1200" dirty="0">
                          <a:latin typeface="Calibri"/>
                          <a:ea typeface="Times New Roman"/>
                          <a:cs typeface="Courier New"/>
                        </a:rPr>
                        <a:t>: alla scoperta della Roma moderna tra design, strutture museali e Made in Italy</a:t>
                      </a:r>
                      <a:endParaRPr lang="it-IT" sz="1200" dirty="0">
                        <a:latin typeface="Calibri"/>
                        <a:ea typeface="Calibri"/>
                        <a:cs typeface="Times New Roman"/>
                      </a:endParaRPr>
                    </a:p>
                    <a:p>
                      <a:pPr algn="just">
                        <a:spcAft>
                          <a:spcPts val="0"/>
                        </a:spcAft>
                      </a:pPr>
                      <a:r>
                        <a:rPr lang="it-IT" sz="1200" b="1" dirty="0">
                          <a:latin typeface="Calibri"/>
                          <a:ea typeface="Times New Roman"/>
                          <a:cs typeface="Courier New"/>
                        </a:rPr>
                        <a:t>Tipologia</a:t>
                      </a:r>
                      <a:r>
                        <a:rPr lang="it-IT" sz="1200" dirty="0">
                          <a:latin typeface="Calibri"/>
                          <a:ea typeface="Times New Roman"/>
                          <a:cs typeface="Courier New"/>
                        </a:rPr>
                        <a:t>: tour di visita di nuove architetture con esempi di design moderno e luoghi del Made in Italy inseriti nel suggestivo panorama classico di Roma </a:t>
                      </a:r>
                      <a:endParaRPr lang="it-IT" sz="1200" dirty="0">
                        <a:latin typeface="Calibri"/>
                        <a:ea typeface="Calibri"/>
                        <a:cs typeface="Times New Roman"/>
                      </a:endParaRPr>
                    </a:p>
                    <a:p>
                      <a:pPr algn="just">
                        <a:spcAft>
                          <a:spcPts val="0"/>
                        </a:spcAft>
                      </a:pPr>
                      <a:r>
                        <a:rPr lang="it-IT" sz="1200" b="1" dirty="0">
                          <a:latin typeface="Calibri"/>
                          <a:ea typeface="Times New Roman"/>
                          <a:cs typeface="Courier New"/>
                        </a:rPr>
                        <a:t>Segmento</a:t>
                      </a:r>
                      <a:r>
                        <a:rPr lang="it-IT" sz="1200" dirty="0">
                          <a:latin typeface="Calibri"/>
                          <a:ea typeface="Times New Roman"/>
                          <a:cs typeface="Courier New"/>
                        </a:rPr>
                        <a:t>: middle class, VIP</a:t>
                      </a:r>
                      <a:endParaRPr lang="it-IT" sz="1200" dirty="0">
                        <a:latin typeface="Calibri"/>
                        <a:ea typeface="Calibri"/>
                        <a:cs typeface="Times New Roman"/>
                      </a:endParaRPr>
                    </a:p>
                  </a:txBody>
                  <a:tcPr marL="36286" marR="36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astel Romano Designer Outlet.jpg"/>
          <p:cNvPicPr>
            <a:picLocks noChangeAspect="1"/>
          </p:cNvPicPr>
          <p:nvPr/>
        </p:nvPicPr>
        <p:blipFill>
          <a:blip r:embed="rId2" cstate="email"/>
          <a:stretch>
            <a:fillRect/>
          </a:stretch>
        </p:blipFill>
        <p:spPr>
          <a:xfrm>
            <a:off x="5812886" y="204720"/>
            <a:ext cx="2145222" cy="1429744"/>
          </a:xfrm>
          <a:prstGeom prst="rect">
            <a:avLst/>
          </a:prstGeom>
          <a:ln w="9525">
            <a:solidFill>
              <a:schemeClr val="tx1"/>
            </a:solidFill>
          </a:ln>
        </p:spPr>
      </p:pic>
      <p:pic>
        <p:nvPicPr>
          <p:cNvPr id="5" name="Immagine 4" descr="terme-fiuggi.jpg"/>
          <p:cNvPicPr>
            <a:picLocks noChangeAspect="1"/>
          </p:cNvPicPr>
          <p:nvPr/>
        </p:nvPicPr>
        <p:blipFill>
          <a:blip r:embed="rId3" cstate="print"/>
          <a:stretch>
            <a:fillRect/>
          </a:stretch>
        </p:blipFill>
        <p:spPr>
          <a:xfrm>
            <a:off x="217480" y="1871012"/>
            <a:ext cx="1939721" cy="1371383"/>
          </a:xfrm>
          <a:prstGeom prst="rect">
            <a:avLst/>
          </a:prstGeom>
          <a:ln w="9525">
            <a:solidFill>
              <a:schemeClr val="tx1"/>
            </a:solidFill>
          </a:ln>
        </p:spPr>
      </p:pic>
      <p:pic>
        <p:nvPicPr>
          <p:cNvPr id="6" name="Immagine 5" descr="cittàdelgusto.jpg"/>
          <p:cNvPicPr>
            <a:picLocks noChangeAspect="1"/>
          </p:cNvPicPr>
          <p:nvPr/>
        </p:nvPicPr>
        <p:blipFill>
          <a:blip r:embed="rId4" cstate="email"/>
          <a:stretch>
            <a:fillRect/>
          </a:stretch>
        </p:blipFill>
        <p:spPr>
          <a:xfrm>
            <a:off x="6776128" y="5436516"/>
            <a:ext cx="1857388" cy="1231973"/>
          </a:xfrm>
          <a:prstGeom prst="rect">
            <a:avLst/>
          </a:prstGeom>
          <a:ln w="9525">
            <a:solidFill>
              <a:schemeClr val="tx1"/>
            </a:solidFill>
          </a:ln>
        </p:spPr>
      </p:pic>
      <p:pic>
        <p:nvPicPr>
          <p:cNvPr id="7" name="Immagine 6" descr="valvisciolo a Sermoneta.jpg"/>
          <p:cNvPicPr>
            <a:picLocks noChangeAspect="1"/>
          </p:cNvPicPr>
          <p:nvPr/>
        </p:nvPicPr>
        <p:blipFill>
          <a:blip r:embed="rId5" cstate="email"/>
          <a:stretch>
            <a:fillRect/>
          </a:stretch>
        </p:blipFill>
        <p:spPr>
          <a:xfrm>
            <a:off x="857224" y="5072074"/>
            <a:ext cx="2426779" cy="1607741"/>
          </a:xfrm>
          <a:prstGeom prst="rect">
            <a:avLst/>
          </a:prstGeom>
          <a:ln w="9525">
            <a:solidFill>
              <a:schemeClr val="tx1"/>
            </a:solidFill>
          </a:ln>
        </p:spPr>
      </p:pic>
      <p:pic>
        <p:nvPicPr>
          <p:cNvPr id="8" name="Immagine 7" descr="cerveteri.jpg"/>
          <p:cNvPicPr>
            <a:picLocks noChangeAspect="1"/>
          </p:cNvPicPr>
          <p:nvPr/>
        </p:nvPicPr>
        <p:blipFill>
          <a:blip r:embed="rId6" cstate="email"/>
          <a:stretch>
            <a:fillRect/>
          </a:stretch>
        </p:blipFill>
        <p:spPr>
          <a:xfrm>
            <a:off x="728852" y="208800"/>
            <a:ext cx="2115844" cy="1411251"/>
          </a:xfrm>
          <a:prstGeom prst="rect">
            <a:avLst/>
          </a:prstGeom>
          <a:ln w="9525">
            <a:solidFill>
              <a:schemeClr val="tx1"/>
            </a:solidFill>
          </a:ln>
        </p:spPr>
      </p:pic>
      <p:pic>
        <p:nvPicPr>
          <p:cNvPr id="9" name="Immagine 8" descr="golf.jpg"/>
          <p:cNvPicPr>
            <a:picLocks noChangeAspect="1"/>
          </p:cNvPicPr>
          <p:nvPr/>
        </p:nvPicPr>
        <p:blipFill>
          <a:blip r:embed="rId7" cstate="email"/>
          <a:stretch>
            <a:fillRect/>
          </a:stretch>
        </p:blipFill>
        <p:spPr>
          <a:xfrm>
            <a:off x="7056850" y="3620928"/>
            <a:ext cx="1913812" cy="1279862"/>
          </a:xfrm>
          <a:prstGeom prst="rect">
            <a:avLst/>
          </a:prstGeom>
          <a:ln w="9525">
            <a:solidFill>
              <a:schemeClr val="tx1"/>
            </a:solidFill>
          </a:ln>
        </p:spPr>
      </p:pic>
      <p:pic>
        <p:nvPicPr>
          <p:cNvPr id="10" name="Immagine 9" descr="villa_falconieri.tif"/>
          <p:cNvPicPr>
            <a:picLocks noChangeAspect="1"/>
          </p:cNvPicPr>
          <p:nvPr/>
        </p:nvPicPr>
        <p:blipFill>
          <a:blip r:embed="rId8" cstate="print"/>
          <a:stretch>
            <a:fillRect/>
          </a:stretch>
        </p:blipFill>
        <p:spPr>
          <a:xfrm>
            <a:off x="357158" y="3571876"/>
            <a:ext cx="1846906" cy="1230924"/>
          </a:xfrm>
          <a:prstGeom prst="rect">
            <a:avLst/>
          </a:prstGeom>
          <a:ln w="9525">
            <a:solidFill>
              <a:schemeClr val="tx1"/>
            </a:solidFill>
          </a:ln>
        </p:spPr>
      </p:pic>
      <p:pic>
        <p:nvPicPr>
          <p:cNvPr id="11" name="Immagine 10" descr="villafalconieri(interno).tif"/>
          <p:cNvPicPr>
            <a:picLocks noChangeAspect="1"/>
          </p:cNvPicPr>
          <p:nvPr/>
        </p:nvPicPr>
        <p:blipFill>
          <a:blip r:embed="rId9" cstate="email"/>
          <a:stretch>
            <a:fillRect/>
          </a:stretch>
        </p:blipFill>
        <p:spPr>
          <a:xfrm>
            <a:off x="6780182" y="1935918"/>
            <a:ext cx="1915178" cy="1276425"/>
          </a:xfrm>
          <a:prstGeom prst="rect">
            <a:avLst/>
          </a:prstGeom>
          <a:ln w="9525">
            <a:solidFill>
              <a:schemeClr val="tx1"/>
            </a:solidFill>
          </a:ln>
        </p:spPr>
      </p:pic>
      <p:pic>
        <p:nvPicPr>
          <p:cNvPr id="12" name="Immagine 11" descr="lavorazione rame.jpg"/>
          <p:cNvPicPr>
            <a:picLocks noChangeAspect="1"/>
          </p:cNvPicPr>
          <p:nvPr/>
        </p:nvPicPr>
        <p:blipFill>
          <a:blip r:embed="rId10" cstate="email"/>
          <a:stretch>
            <a:fillRect/>
          </a:stretch>
        </p:blipFill>
        <p:spPr>
          <a:xfrm>
            <a:off x="3820730" y="177424"/>
            <a:ext cx="1098866" cy="1649949"/>
          </a:xfrm>
          <a:prstGeom prst="rect">
            <a:avLst/>
          </a:prstGeom>
          <a:ln w="9525">
            <a:solidFill>
              <a:schemeClr val="tx1"/>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264</TotalTime>
  <Words>1147</Words>
  <Application>Microsoft Office PowerPoint</Application>
  <PresentationFormat>Presentazione su schermo (4:3)</PresentationFormat>
  <Paragraphs>89</Paragraphs>
  <Slides>6</Slides>
  <Notes>0</Notes>
  <HiddenSlides>0</HiddenSlides>
  <MMClips>0</MMClips>
  <ScaleCrop>false</ScaleCrop>
  <HeadingPairs>
    <vt:vector size="4" baseType="variant">
      <vt:variant>
        <vt:lpstr>Tema</vt:lpstr>
      </vt:variant>
      <vt:variant>
        <vt:i4>1</vt:i4>
      </vt:variant>
      <vt:variant>
        <vt:lpstr>Titoli diapositive</vt:lpstr>
      </vt:variant>
      <vt:variant>
        <vt:i4>6</vt:i4>
      </vt:variant>
    </vt:vector>
  </HeadingPairs>
  <TitlesOfParts>
    <vt:vector size="7" baseType="lpstr">
      <vt:lpstr>Tema di Office</vt:lpstr>
      <vt:lpstr>Diapositiva 1</vt:lpstr>
      <vt:lpstr>Diapositiva 2</vt:lpstr>
      <vt:lpstr>Diapositiva 3</vt:lpstr>
      <vt:lpstr>Diapositiva 4</vt:lpstr>
      <vt:lpstr>Diapositiva 5</vt:lpstr>
      <vt:lpstr>Diapositiva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Camilla</dc:creator>
  <cp:lastModifiedBy>annamaria.murzilli</cp:lastModifiedBy>
  <cp:revision>37</cp:revision>
  <dcterms:created xsi:type="dcterms:W3CDTF">2009-09-08T17:53:27Z</dcterms:created>
  <dcterms:modified xsi:type="dcterms:W3CDTF">2009-09-14T07:13:15Z</dcterms:modified>
</cp:coreProperties>
</file>